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60"/>
  </p:normalViewPr>
  <p:slideViewPr>
    <p:cSldViewPr>
      <p:cViewPr>
        <p:scale>
          <a:sx n="76" d="100"/>
          <a:sy n="76" d="100"/>
        </p:scale>
        <p:origin x="-996"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1429627482"/>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47550155"/>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3045029109"/>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2DB9685-1E47-45AB-A434-2365C0DAF857}" type="datetimeFigureOut">
              <a:rPr lang="en-US" smtClean="0"/>
              <a:t>2/10/2015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F8E90F1-91E6-49B0-A695-1E606D6643A4}"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1878709603"/>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3493312680"/>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3050486686"/>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238272336"/>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3667292123"/>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1409026107"/>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2538461351"/>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DB9685-1E47-45AB-A434-2365C0DAF857}" type="datetimeFigureOut">
              <a:rPr lang="en-US" smtClean="0"/>
              <a:t>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8E90F1-91E6-49B0-A695-1E606D6643A4}" type="slidenum">
              <a:rPr lang="en-US" smtClean="0"/>
              <a:t>‹#›</a:t>
            </a:fld>
            <a:endParaRPr lang="en-US" dirty="0"/>
          </a:p>
        </p:txBody>
      </p:sp>
    </p:spTree>
    <p:extLst>
      <p:ext uri="{BB962C8B-B14F-4D97-AF65-F5344CB8AC3E}">
        <p14:creationId xmlns:p14="http://schemas.microsoft.com/office/powerpoint/2010/main" val="2968007378"/>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B9685-1E47-45AB-A434-2365C0DAF857}" type="datetimeFigureOut">
              <a:rPr lang="en-US" smtClean="0"/>
              <a:t>2/10/2015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E90F1-91E6-49B0-A695-1E606D6643A4}" type="slidenum">
              <a:rPr lang="en-US" smtClean="0"/>
              <a:t>‹#›</a:t>
            </a:fld>
            <a:endParaRPr lang="en-US" dirty="0"/>
          </a:p>
        </p:txBody>
      </p:sp>
    </p:spTree>
    <p:extLst>
      <p:ext uri="{BB962C8B-B14F-4D97-AF65-F5344CB8AC3E}">
        <p14:creationId xmlns:p14="http://schemas.microsoft.com/office/powerpoint/2010/main" val="3642059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2DB9685-1E47-45AB-A434-2365C0DAF857}" type="datetimeFigureOut">
              <a:rPr lang="en-US" smtClean="0"/>
              <a:t>2/10/2015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F8E90F1-91E6-49B0-A695-1E606D6643A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www.ethnologue.com/country_index.asp"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q=map+western+europe+printable&amp;um" TargetMode="External"/><Relationship Id="rId2" Type="http://schemas.openxmlformats.org/officeDocument/2006/relationships/hyperlink" Target="http://german.about.com/od/culture/a/germanspoken_3.htm"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143000"/>
            <a:ext cx="13625774" cy="906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267200" y="816429"/>
            <a:ext cx="3009900" cy="1569660"/>
          </a:xfrm>
          <a:prstGeom prst="rect">
            <a:avLst/>
          </a:prstGeom>
          <a:noFill/>
        </p:spPr>
        <p:txBody>
          <a:bodyPr wrap="square" rtlCol="0">
            <a:spAutoFit/>
          </a:bodyPr>
          <a:lstStyle/>
          <a:p>
            <a:r>
              <a:rPr lang="en-US" sz="9600" dirty="0" smtClean="0">
                <a:solidFill>
                  <a:srgbClr val="FFFF00"/>
                </a:solidFill>
                <a:latin typeface="Algerian" pitchFamily="82" charset="0"/>
              </a:rPr>
              <a:t>wo</a:t>
            </a:r>
            <a:endParaRPr lang="en-US" sz="9600" dirty="0">
              <a:solidFill>
                <a:srgbClr val="FFFF00"/>
              </a:solidFill>
              <a:latin typeface="Algerian" pitchFamily="82" charset="0"/>
            </a:endParaRPr>
          </a:p>
        </p:txBody>
      </p:sp>
      <p:sp>
        <p:nvSpPr>
          <p:cNvPr id="5" name="TextBox 4"/>
          <p:cNvSpPr txBox="1"/>
          <p:nvPr/>
        </p:nvSpPr>
        <p:spPr>
          <a:xfrm>
            <a:off x="990600" y="2540000"/>
            <a:ext cx="8382000" cy="1569660"/>
          </a:xfrm>
          <a:prstGeom prst="rect">
            <a:avLst/>
          </a:prstGeom>
          <a:noFill/>
        </p:spPr>
        <p:txBody>
          <a:bodyPr wrap="square" rtlCol="0">
            <a:spAutoFit/>
          </a:bodyPr>
          <a:lstStyle/>
          <a:p>
            <a:r>
              <a:rPr lang="en-US" sz="9600" dirty="0" smtClean="0">
                <a:latin typeface="Algerian" pitchFamily="82" charset="0"/>
              </a:rPr>
              <a:t>Spricht man</a:t>
            </a:r>
            <a:endParaRPr lang="en-US" sz="9600" dirty="0">
              <a:latin typeface="Algerian" pitchFamily="82" charset="0"/>
            </a:endParaRPr>
          </a:p>
        </p:txBody>
      </p:sp>
      <p:sp>
        <p:nvSpPr>
          <p:cNvPr id="6" name="TextBox 5"/>
          <p:cNvSpPr txBox="1"/>
          <p:nvPr/>
        </p:nvSpPr>
        <p:spPr>
          <a:xfrm>
            <a:off x="3505200" y="4648200"/>
            <a:ext cx="6019800" cy="1569660"/>
          </a:xfrm>
          <a:prstGeom prst="rect">
            <a:avLst/>
          </a:prstGeom>
          <a:noFill/>
        </p:spPr>
        <p:txBody>
          <a:bodyPr wrap="square" rtlCol="0">
            <a:spAutoFit/>
          </a:bodyPr>
          <a:lstStyle/>
          <a:p>
            <a:r>
              <a:rPr lang="en-US" sz="9600" dirty="0" smtClean="0">
                <a:solidFill>
                  <a:srgbClr val="FF0000"/>
                </a:solidFill>
                <a:latin typeface="Algerian" pitchFamily="82" charset="0"/>
              </a:rPr>
              <a:t>Deutsch?</a:t>
            </a:r>
            <a:endParaRPr lang="en-US" sz="9600" dirty="0">
              <a:solidFill>
                <a:srgbClr val="FF0000"/>
              </a:solidFill>
              <a:latin typeface="Algerian" pitchFamily="82" charset="0"/>
            </a:endParaRPr>
          </a:p>
        </p:txBody>
      </p:sp>
    </p:spTree>
    <p:extLst>
      <p:ext uri="{BB962C8B-B14F-4D97-AF65-F5344CB8AC3E}">
        <p14:creationId xmlns:p14="http://schemas.microsoft.com/office/powerpoint/2010/main" val="1231870821"/>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Rectangle 1"/>
          <p:cNvSpPr/>
          <p:nvPr/>
        </p:nvSpPr>
        <p:spPr>
          <a:xfrm>
            <a:off x="498764" y="457200"/>
            <a:ext cx="8229600" cy="2308324"/>
          </a:xfrm>
          <a:prstGeom prst="rect">
            <a:avLst/>
          </a:prstGeom>
        </p:spPr>
        <p:txBody>
          <a:bodyPr wrap="square">
            <a:spAutoFit/>
          </a:bodyPr>
          <a:lstStyle/>
          <a:p>
            <a:pPr algn="ctr"/>
            <a:r>
              <a:rPr lang="en-US" sz="7200" dirty="0" smtClean="0">
                <a:effectLst/>
                <a:latin typeface="Edwardian Script ITC" pitchFamily="66" charset="0"/>
              </a:rPr>
              <a:t>German is spoken by an estimated 126 million people!</a:t>
            </a:r>
            <a:endParaRPr lang="en-US" sz="7200" dirty="0">
              <a:latin typeface="Edwardian Script ITC" pitchFamily="66" charset="0"/>
            </a:endParaRPr>
          </a:p>
        </p:txBody>
      </p:sp>
      <p:sp>
        <p:nvSpPr>
          <p:cNvPr id="4" name="Rounded Rectangle 3"/>
          <p:cNvSpPr/>
          <p:nvPr/>
        </p:nvSpPr>
        <p:spPr>
          <a:xfrm>
            <a:off x="0" y="3087362"/>
            <a:ext cx="9144000" cy="37114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1">
                    <a:lumMod val="40000"/>
                    <a:lumOff val="60000"/>
                  </a:schemeClr>
                </a:solidFill>
                <a:effectLst/>
                <a:latin typeface="Albertus Medium" pitchFamily="34" charset="0"/>
              </a:rPr>
              <a:t>Most of them are found in Germany (</a:t>
            </a:r>
            <a:r>
              <a:rPr lang="en-US" sz="3600" i="1" dirty="0" smtClean="0">
                <a:solidFill>
                  <a:schemeClr val="accent1">
                    <a:lumMod val="40000"/>
                    <a:lumOff val="60000"/>
                  </a:schemeClr>
                </a:solidFill>
                <a:effectLst/>
                <a:latin typeface="Albertus Medium" pitchFamily="34" charset="0"/>
              </a:rPr>
              <a:t>Deutschland</a:t>
            </a:r>
            <a:r>
              <a:rPr lang="en-US" sz="3600" dirty="0" smtClean="0">
                <a:solidFill>
                  <a:schemeClr val="accent1">
                    <a:lumMod val="40000"/>
                    <a:lumOff val="60000"/>
                  </a:schemeClr>
                </a:solidFill>
                <a:effectLst/>
                <a:latin typeface="Albertus Medium" pitchFamily="34" charset="0"/>
              </a:rPr>
              <a:t>), which has about 82 million German-speakers. But that still leaves 44 million others. Where are the rest?</a:t>
            </a:r>
            <a:endParaRPr lang="en-US" sz="3600" dirty="0">
              <a:solidFill>
                <a:schemeClr val="accent1">
                  <a:lumMod val="40000"/>
                  <a:lumOff val="60000"/>
                </a:schemeClr>
              </a:solidFill>
              <a:latin typeface="Albertus Medium" pitchFamily="34" charset="0"/>
            </a:endParaRPr>
          </a:p>
        </p:txBody>
      </p:sp>
    </p:spTree>
    <p:extLst>
      <p:ext uri="{BB962C8B-B14F-4D97-AF65-F5344CB8AC3E}">
        <p14:creationId xmlns:p14="http://schemas.microsoft.com/office/powerpoint/2010/main" val="156720241"/>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57200" y="533400"/>
            <a:ext cx="8382000" cy="5816977"/>
          </a:xfrm>
          <a:prstGeom prst="rect">
            <a:avLst/>
          </a:prstGeom>
        </p:spPr>
        <p:txBody>
          <a:bodyPr wrap="square">
            <a:spAutoFit/>
          </a:bodyPr>
          <a:lstStyle/>
          <a:p>
            <a:pPr algn="ctr"/>
            <a:r>
              <a:rPr lang="en-US" sz="6000" b="1" dirty="0" smtClean="0">
                <a:effectLst/>
              </a:rPr>
              <a:t>German Is the Dominant Language of:</a:t>
            </a:r>
          </a:p>
          <a:p>
            <a:r>
              <a:rPr lang="en-US" sz="4800" dirty="0" smtClean="0">
                <a:effectLst/>
              </a:rPr>
              <a:t>Germany - 82.7 million </a:t>
            </a:r>
          </a:p>
          <a:p>
            <a:r>
              <a:rPr lang="en-US" sz="4800" dirty="0" smtClean="0">
                <a:effectLst/>
              </a:rPr>
              <a:t>Austria - 8.1 million </a:t>
            </a:r>
          </a:p>
          <a:p>
            <a:r>
              <a:rPr lang="en-US" sz="4800" dirty="0" smtClean="0">
                <a:effectLst/>
              </a:rPr>
              <a:t>Switzerland - 4.6 million</a:t>
            </a:r>
            <a:r>
              <a:rPr lang="en-US" sz="4800" baseline="30000" dirty="0" smtClean="0">
                <a:effectLst/>
              </a:rPr>
              <a:t>1</a:t>
            </a:r>
            <a:r>
              <a:rPr lang="en-US" sz="4800" dirty="0" smtClean="0">
                <a:effectLst/>
              </a:rPr>
              <a:t> </a:t>
            </a:r>
          </a:p>
          <a:p>
            <a:r>
              <a:rPr lang="en-US" sz="4800" dirty="0" smtClean="0">
                <a:effectLst/>
              </a:rPr>
              <a:t>Liechtenstein - 32,000 </a:t>
            </a:r>
            <a:endParaRPr lang="en-US" sz="4800" dirty="0">
              <a:effectLst/>
            </a:endParaRPr>
          </a:p>
        </p:txBody>
      </p:sp>
      <p:sp>
        <p:nvSpPr>
          <p:cNvPr id="3" name="TextBox 2"/>
          <p:cNvSpPr txBox="1"/>
          <p:nvPr/>
        </p:nvSpPr>
        <p:spPr>
          <a:xfrm>
            <a:off x="342900" y="6165711"/>
            <a:ext cx="8382000" cy="646331"/>
          </a:xfrm>
          <a:prstGeom prst="rect">
            <a:avLst/>
          </a:prstGeom>
          <a:noFill/>
        </p:spPr>
        <p:txBody>
          <a:bodyPr wrap="square" rtlCol="0">
            <a:spAutoFit/>
          </a:bodyPr>
          <a:lstStyle/>
          <a:p>
            <a:r>
              <a:rPr lang="en-US" baseline="30000" dirty="0" smtClean="0">
                <a:effectLst/>
              </a:rPr>
              <a:t>1</a:t>
            </a:r>
            <a:r>
              <a:rPr lang="en-US" dirty="0" smtClean="0">
                <a:effectLst/>
              </a:rPr>
              <a:t> </a:t>
            </a:r>
            <a:r>
              <a:rPr lang="en-US" i="1" dirty="0" smtClean="0">
                <a:effectLst/>
              </a:rPr>
              <a:t>The rest of Switzerland's 7.2 million citizens speak French, Italian and Romansch.</a:t>
            </a:r>
            <a:endParaRPr lang="en-US" dirty="0"/>
          </a:p>
        </p:txBody>
      </p:sp>
    </p:spTree>
    <p:extLst>
      <p:ext uri="{BB962C8B-B14F-4D97-AF65-F5344CB8AC3E}">
        <p14:creationId xmlns:p14="http://schemas.microsoft.com/office/powerpoint/2010/main" val="2666994868"/>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84132" y="152400"/>
            <a:ext cx="8229600" cy="6370975"/>
          </a:xfrm>
          <a:prstGeom prst="rect">
            <a:avLst/>
          </a:prstGeom>
          <a:noFill/>
        </p:spPr>
        <p:txBody>
          <a:bodyPr wrap="square" rtlCol="0">
            <a:spAutoFit/>
          </a:bodyPr>
          <a:lstStyle/>
          <a:p>
            <a:pPr algn="ctr"/>
            <a:r>
              <a:rPr lang="en-US" sz="6000" b="1" dirty="0" smtClean="0">
                <a:effectLst/>
              </a:rPr>
              <a:t>German Has Official Status in:</a:t>
            </a:r>
            <a:r>
              <a:rPr lang="en-US" sz="6000" dirty="0" smtClean="0">
                <a:effectLst/>
              </a:rPr>
              <a:t> </a:t>
            </a:r>
          </a:p>
          <a:p>
            <a:pPr algn="ctr"/>
            <a:endParaRPr lang="en-US" sz="4000" dirty="0" smtClean="0">
              <a:effectLst/>
            </a:endParaRPr>
          </a:p>
          <a:p>
            <a:r>
              <a:rPr lang="en-US" sz="4400" dirty="0" smtClean="0">
                <a:effectLst/>
              </a:rPr>
              <a:t>Luxembourg - 400,000</a:t>
            </a:r>
            <a:r>
              <a:rPr lang="en-US" sz="4400" baseline="30000" dirty="0" smtClean="0">
                <a:effectLst/>
              </a:rPr>
              <a:t>2</a:t>
            </a:r>
            <a:r>
              <a:rPr lang="en-US" sz="4400" dirty="0" smtClean="0">
                <a:effectLst/>
              </a:rPr>
              <a:t> </a:t>
            </a:r>
          </a:p>
          <a:p>
            <a:r>
              <a:rPr lang="en-US" sz="4400" dirty="0" smtClean="0">
                <a:effectLst/>
              </a:rPr>
              <a:t>Italy (Bolzano/</a:t>
            </a:r>
            <a:r>
              <a:rPr lang="en-US" sz="4400" i="1" dirty="0" smtClean="0">
                <a:effectLst/>
              </a:rPr>
              <a:t>Südtirol</a:t>
            </a:r>
            <a:r>
              <a:rPr lang="en-US" sz="4400" dirty="0" smtClean="0">
                <a:effectLst/>
              </a:rPr>
              <a:t>) - 200,000 </a:t>
            </a:r>
          </a:p>
          <a:p>
            <a:r>
              <a:rPr lang="en-US" sz="4400" dirty="0" smtClean="0">
                <a:effectLst/>
              </a:rPr>
              <a:t>Belgium - 70,000 </a:t>
            </a:r>
          </a:p>
          <a:p>
            <a:endParaRPr lang="en-US" dirty="0" smtClean="0">
              <a:effectLst/>
            </a:endParaRPr>
          </a:p>
          <a:p>
            <a:r>
              <a:rPr lang="en-US" baseline="30000" dirty="0" smtClean="0">
                <a:effectLst/>
              </a:rPr>
              <a:t>2</a:t>
            </a:r>
            <a:r>
              <a:rPr lang="en-US" dirty="0" smtClean="0">
                <a:effectLst/>
              </a:rPr>
              <a:t> </a:t>
            </a:r>
            <a:r>
              <a:rPr lang="en-US" i="1" dirty="0" smtClean="0">
                <a:effectLst/>
              </a:rPr>
              <a:t>Lëtzebuergisch, a German dialect, is spoken by most Luxembourgers and German is the language of instruction in the lower grades. But French is used for official business. </a:t>
            </a:r>
            <a:endParaRPr lang="en-US" dirty="0">
              <a:effectLst/>
            </a:endParaRPr>
          </a:p>
        </p:txBody>
      </p:sp>
    </p:spTree>
    <p:extLst>
      <p:ext uri="{BB962C8B-B14F-4D97-AF65-F5344CB8AC3E}">
        <p14:creationId xmlns:p14="http://schemas.microsoft.com/office/powerpoint/2010/main" val="301665650"/>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533399" y="498764"/>
            <a:ext cx="8243455" cy="5940088"/>
          </a:xfrm>
          <a:prstGeom prst="rect">
            <a:avLst/>
          </a:prstGeom>
          <a:noFill/>
        </p:spPr>
        <p:txBody>
          <a:bodyPr wrap="square" rtlCol="0">
            <a:spAutoFit/>
          </a:bodyPr>
          <a:lstStyle/>
          <a:p>
            <a:pPr algn="ctr"/>
            <a:r>
              <a:rPr lang="en-US" sz="3600" b="1" dirty="0" smtClean="0">
                <a:effectLst/>
              </a:rPr>
              <a:t>German Is Regional/Minority Language in:</a:t>
            </a:r>
            <a:r>
              <a:rPr lang="en-US" sz="3600" dirty="0" smtClean="0">
                <a:effectLst/>
              </a:rPr>
              <a:t> </a:t>
            </a:r>
          </a:p>
          <a:p>
            <a:r>
              <a:rPr lang="en-US" sz="2800" dirty="0" smtClean="0">
                <a:effectLst/>
              </a:rPr>
              <a:t>Former Soviet Union - 1.9 million</a:t>
            </a:r>
            <a:r>
              <a:rPr lang="en-US" sz="2800" baseline="30000" dirty="0" smtClean="0">
                <a:effectLst/>
              </a:rPr>
              <a:t>3</a:t>
            </a:r>
            <a:r>
              <a:rPr lang="en-US" sz="2800" dirty="0" smtClean="0">
                <a:effectLst/>
              </a:rPr>
              <a:t> </a:t>
            </a:r>
          </a:p>
          <a:p>
            <a:r>
              <a:rPr lang="en-US" sz="2800" dirty="0" smtClean="0">
                <a:effectLst/>
              </a:rPr>
              <a:t>France (Alsatian) - 1.5 million</a:t>
            </a:r>
            <a:r>
              <a:rPr lang="en-US" sz="2800" baseline="30000" dirty="0" smtClean="0">
                <a:effectLst/>
              </a:rPr>
              <a:t>3</a:t>
            </a:r>
            <a:r>
              <a:rPr lang="en-US" sz="2800" dirty="0" smtClean="0">
                <a:effectLst/>
              </a:rPr>
              <a:t> </a:t>
            </a:r>
          </a:p>
          <a:p>
            <a:r>
              <a:rPr lang="en-US" sz="2800" dirty="0" smtClean="0">
                <a:effectLst/>
              </a:rPr>
              <a:t>Poland (Silesia) - 500,000 (400,000) </a:t>
            </a:r>
          </a:p>
          <a:p>
            <a:r>
              <a:rPr lang="en-US" sz="2800" dirty="0" smtClean="0">
                <a:effectLst/>
              </a:rPr>
              <a:t>Romania - 150,000</a:t>
            </a:r>
            <a:r>
              <a:rPr lang="en-US" sz="2800" baseline="30000" dirty="0" smtClean="0">
                <a:effectLst/>
              </a:rPr>
              <a:t>4</a:t>
            </a:r>
            <a:r>
              <a:rPr lang="en-US" sz="2800" dirty="0" smtClean="0">
                <a:effectLst/>
              </a:rPr>
              <a:t> </a:t>
            </a:r>
          </a:p>
          <a:p>
            <a:r>
              <a:rPr lang="en-US" sz="2800" dirty="0" smtClean="0">
                <a:effectLst/>
              </a:rPr>
              <a:t>Hungary - 62,000 </a:t>
            </a:r>
          </a:p>
          <a:p>
            <a:r>
              <a:rPr lang="en-US" sz="2800" dirty="0" smtClean="0">
                <a:effectLst/>
              </a:rPr>
              <a:t>Czech Republic - 50,000</a:t>
            </a:r>
            <a:r>
              <a:rPr lang="en-US" sz="2800" baseline="30000" dirty="0" smtClean="0">
                <a:effectLst/>
              </a:rPr>
              <a:t>4</a:t>
            </a:r>
            <a:r>
              <a:rPr lang="en-US" sz="2800" dirty="0" smtClean="0">
                <a:effectLst/>
              </a:rPr>
              <a:t> </a:t>
            </a:r>
          </a:p>
          <a:p>
            <a:r>
              <a:rPr lang="en-US" sz="2800" dirty="0" smtClean="0">
                <a:effectLst/>
              </a:rPr>
              <a:t>Denmark - 35,000 </a:t>
            </a:r>
          </a:p>
          <a:p>
            <a:r>
              <a:rPr lang="en-US" sz="2800" dirty="0" smtClean="0">
                <a:effectLst/>
              </a:rPr>
              <a:t>Slovakia - 15,000</a:t>
            </a:r>
            <a:r>
              <a:rPr lang="en-US" sz="2800" baseline="30000" dirty="0" smtClean="0">
                <a:effectLst/>
              </a:rPr>
              <a:t>4</a:t>
            </a:r>
            <a:r>
              <a:rPr lang="en-US" sz="2800" dirty="0" smtClean="0">
                <a:effectLst/>
              </a:rPr>
              <a:t> </a:t>
            </a:r>
          </a:p>
          <a:p>
            <a:r>
              <a:rPr lang="en-US" sz="1400" b="1" dirty="0" smtClean="0">
                <a:effectLst/>
              </a:rPr>
              <a:t>Other Areas:</a:t>
            </a:r>
            <a:r>
              <a:rPr lang="en-US" sz="1400" dirty="0" smtClean="0">
                <a:effectLst/>
              </a:rPr>
              <a:t> There are also minority groups of German dialect speakers found in certain areas of North America (Hutterites, Mennonites, Amish, etc.), in Kazakhstan, Namibia (former German Southwest Africa), Argentina, Paraguay, and other non-European regions. </a:t>
            </a:r>
          </a:p>
          <a:p>
            <a:r>
              <a:rPr lang="en-US" sz="1400" baseline="30000" dirty="0" smtClean="0">
                <a:effectLst/>
              </a:rPr>
              <a:t>3</a:t>
            </a:r>
            <a:r>
              <a:rPr lang="en-US" sz="1400" dirty="0" smtClean="0">
                <a:effectLst/>
              </a:rPr>
              <a:t> </a:t>
            </a:r>
            <a:r>
              <a:rPr lang="en-US" sz="1400" i="1" dirty="0" smtClean="0">
                <a:effectLst/>
              </a:rPr>
              <a:t>This figure (from various sources) is probably too high because many of the ethnic Germans have now either been assimilated, died off, or left the region.</a:t>
            </a:r>
            <a:r>
              <a:rPr lang="en-US" sz="1400" dirty="0" smtClean="0">
                <a:effectLst/>
              </a:rPr>
              <a:t/>
            </a:r>
            <a:br>
              <a:rPr lang="en-US" sz="1400" dirty="0" smtClean="0">
                <a:effectLst/>
              </a:rPr>
            </a:br>
            <a:r>
              <a:rPr lang="en-US" sz="1400" baseline="30000" dirty="0" smtClean="0">
                <a:effectLst/>
              </a:rPr>
              <a:t>4</a:t>
            </a:r>
            <a:r>
              <a:rPr lang="en-US" sz="1400" dirty="0" smtClean="0">
                <a:effectLst/>
              </a:rPr>
              <a:t> </a:t>
            </a:r>
            <a:r>
              <a:rPr lang="en-US" sz="1400" i="1" dirty="0" smtClean="0">
                <a:effectLst/>
              </a:rPr>
              <a:t>1998 data (Romania, 1993) from </a:t>
            </a:r>
            <a:r>
              <a:rPr lang="en-US" sz="1400" i="1" dirty="0" smtClean="0">
                <a:effectLst/>
                <a:hlinkClick r:id="rId2"/>
              </a:rPr>
              <a:t>Ethnologue.com</a:t>
            </a:r>
            <a:r>
              <a:rPr lang="en-US" sz="1400" dirty="0" smtClean="0">
                <a:effectLst/>
              </a:rPr>
              <a:t> </a:t>
            </a:r>
            <a:endParaRPr lang="en-US" sz="1400" dirty="0">
              <a:effectLst/>
            </a:endParaRPr>
          </a:p>
        </p:txBody>
      </p:sp>
    </p:spTree>
    <p:extLst>
      <p:ext uri="{BB962C8B-B14F-4D97-AF65-F5344CB8AC3E}">
        <p14:creationId xmlns:p14="http://schemas.microsoft.com/office/powerpoint/2010/main" val="2289427355"/>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2">
                                            <p:txEl>
                                              <p:pRg st="6" end="6"/>
                                            </p:txEl>
                                          </p:spTgt>
                                        </p:tgtEl>
                                        <p:attrNameLst>
                                          <p:attrName>style.visibility</p:attrName>
                                        </p:attrNameLst>
                                      </p:cBhvr>
                                      <p:to>
                                        <p:strVal val="visible"/>
                                      </p:to>
                                    </p:set>
                                    <p:animEffect transition="in" filter="wipe(down)">
                                      <p:cBhvr>
                                        <p:cTn id="115" dur="580">
                                          <p:stCondLst>
                                            <p:cond delay="0"/>
                                          </p:stCondLst>
                                        </p:cTn>
                                        <p:tgtEl>
                                          <p:spTgt spid="2">
                                            <p:txEl>
                                              <p:pRg st="6" end="6"/>
                                            </p:txEl>
                                          </p:spTgt>
                                        </p:tgtEl>
                                      </p:cBhvr>
                                    </p:animEffect>
                                    <p:anim calcmode="lin" valueType="num">
                                      <p:cBhvr>
                                        <p:cTn id="116"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6" end="6"/>
                                            </p:txEl>
                                          </p:spTgt>
                                        </p:tgtEl>
                                      </p:cBhvr>
                                      <p:to x="100000" y="60000"/>
                                    </p:animScale>
                                    <p:animScale>
                                      <p:cBhvr>
                                        <p:cTn id="122" dur="166" decel="50000">
                                          <p:stCondLst>
                                            <p:cond delay="676"/>
                                          </p:stCondLst>
                                        </p:cTn>
                                        <p:tgtEl>
                                          <p:spTgt spid="2">
                                            <p:txEl>
                                              <p:pRg st="6" end="6"/>
                                            </p:txEl>
                                          </p:spTgt>
                                        </p:tgtEl>
                                      </p:cBhvr>
                                      <p:to x="100000" y="100000"/>
                                    </p:animScale>
                                    <p:animScale>
                                      <p:cBhvr>
                                        <p:cTn id="123" dur="26">
                                          <p:stCondLst>
                                            <p:cond delay="1312"/>
                                          </p:stCondLst>
                                        </p:cTn>
                                        <p:tgtEl>
                                          <p:spTgt spid="2">
                                            <p:txEl>
                                              <p:pRg st="6" end="6"/>
                                            </p:txEl>
                                          </p:spTgt>
                                        </p:tgtEl>
                                      </p:cBhvr>
                                      <p:to x="100000" y="80000"/>
                                    </p:animScale>
                                    <p:animScale>
                                      <p:cBhvr>
                                        <p:cTn id="124" dur="166" decel="50000">
                                          <p:stCondLst>
                                            <p:cond delay="1338"/>
                                          </p:stCondLst>
                                        </p:cTn>
                                        <p:tgtEl>
                                          <p:spTgt spid="2">
                                            <p:txEl>
                                              <p:pRg st="6" end="6"/>
                                            </p:txEl>
                                          </p:spTgt>
                                        </p:tgtEl>
                                      </p:cBhvr>
                                      <p:to x="100000" y="100000"/>
                                    </p:animScale>
                                    <p:animScale>
                                      <p:cBhvr>
                                        <p:cTn id="125" dur="26">
                                          <p:stCondLst>
                                            <p:cond delay="1642"/>
                                          </p:stCondLst>
                                        </p:cTn>
                                        <p:tgtEl>
                                          <p:spTgt spid="2">
                                            <p:txEl>
                                              <p:pRg st="6" end="6"/>
                                            </p:txEl>
                                          </p:spTgt>
                                        </p:tgtEl>
                                      </p:cBhvr>
                                      <p:to x="100000" y="90000"/>
                                    </p:animScale>
                                    <p:animScale>
                                      <p:cBhvr>
                                        <p:cTn id="126" dur="166" decel="50000">
                                          <p:stCondLst>
                                            <p:cond delay="1668"/>
                                          </p:stCondLst>
                                        </p:cTn>
                                        <p:tgtEl>
                                          <p:spTgt spid="2">
                                            <p:txEl>
                                              <p:pRg st="6" end="6"/>
                                            </p:txEl>
                                          </p:spTgt>
                                        </p:tgtEl>
                                      </p:cBhvr>
                                      <p:to x="100000" y="100000"/>
                                    </p:animScale>
                                    <p:animScale>
                                      <p:cBhvr>
                                        <p:cTn id="127" dur="26">
                                          <p:stCondLst>
                                            <p:cond delay="1808"/>
                                          </p:stCondLst>
                                        </p:cTn>
                                        <p:tgtEl>
                                          <p:spTgt spid="2">
                                            <p:txEl>
                                              <p:pRg st="6" end="6"/>
                                            </p:txEl>
                                          </p:spTgt>
                                        </p:tgtEl>
                                      </p:cBhvr>
                                      <p:to x="100000" y="95000"/>
                                    </p:animScale>
                                    <p:animScale>
                                      <p:cBhvr>
                                        <p:cTn id="128" dur="166" decel="50000">
                                          <p:stCondLst>
                                            <p:cond delay="1834"/>
                                          </p:stCondLst>
                                        </p:cTn>
                                        <p:tgtEl>
                                          <p:spTgt spid="2">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2">
                                            <p:txEl>
                                              <p:pRg st="7" end="7"/>
                                            </p:txEl>
                                          </p:spTgt>
                                        </p:tgtEl>
                                        <p:attrNameLst>
                                          <p:attrName>style.visibility</p:attrName>
                                        </p:attrNameLst>
                                      </p:cBhvr>
                                      <p:to>
                                        <p:strVal val="visible"/>
                                      </p:to>
                                    </p:set>
                                    <p:animEffect transition="in" filter="wipe(down)">
                                      <p:cBhvr>
                                        <p:cTn id="133" dur="580">
                                          <p:stCondLst>
                                            <p:cond delay="0"/>
                                          </p:stCondLst>
                                        </p:cTn>
                                        <p:tgtEl>
                                          <p:spTgt spid="2">
                                            <p:txEl>
                                              <p:pRg st="7" end="7"/>
                                            </p:txEl>
                                          </p:spTgt>
                                        </p:tgtEl>
                                      </p:cBhvr>
                                    </p:animEffect>
                                    <p:anim calcmode="lin" valueType="num">
                                      <p:cBhvr>
                                        <p:cTn id="134"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2">
                                            <p:txEl>
                                              <p:pRg st="7" end="7"/>
                                            </p:txEl>
                                          </p:spTgt>
                                        </p:tgtEl>
                                      </p:cBhvr>
                                      <p:to x="100000" y="60000"/>
                                    </p:animScale>
                                    <p:animScale>
                                      <p:cBhvr>
                                        <p:cTn id="140" dur="166" decel="50000">
                                          <p:stCondLst>
                                            <p:cond delay="676"/>
                                          </p:stCondLst>
                                        </p:cTn>
                                        <p:tgtEl>
                                          <p:spTgt spid="2">
                                            <p:txEl>
                                              <p:pRg st="7" end="7"/>
                                            </p:txEl>
                                          </p:spTgt>
                                        </p:tgtEl>
                                      </p:cBhvr>
                                      <p:to x="100000" y="100000"/>
                                    </p:animScale>
                                    <p:animScale>
                                      <p:cBhvr>
                                        <p:cTn id="141" dur="26">
                                          <p:stCondLst>
                                            <p:cond delay="1312"/>
                                          </p:stCondLst>
                                        </p:cTn>
                                        <p:tgtEl>
                                          <p:spTgt spid="2">
                                            <p:txEl>
                                              <p:pRg st="7" end="7"/>
                                            </p:txEl>
                                          </p:spTgt>
                                        </p:tgtEl>
                                      </p:cBhvr>
                                      <p:to x="100000" y="80000"/>
                                    </p:animScale>
                                    <p:animScale>
                                      <p:cBhvr>
                                        <p:cTn id="142" dur="166" decel="50000">
                                          <p:stCondLst>
                                            <p:cond delay="1338"/>
                                          </p:stCondLst>
                                        </p:cTn>
                                        <p:tgtEl>
                                          <p:spTgt spid="2">
                                            <p:txEl>
                                              <p:pRg st="7" end="7"/>
                                            </p:txEl>
                                          </p:spTgt>
                                        </p:tgtEl>
                                      </p:cBhvr>
                                      <p:to x="100000" y="100000"/>
                                    </p:animScale>
                                    <p:animScale>
                                      <p:cBhvr>
                                        <p:cTn id="143" dur="26">
                                          <p:stCondLst>
                                            <p:cond delay="1642"/>
                                          </p:stCondLst>
                                        </p:cTn>
                                        <p:tgtEl>
                                          <p:spTgt spid="2">
                                            <p:txEl>
                                              <p:pRg st="7" end="7"/>
                                            </p:txEl>
                                          </p:spTgt>
                                        </p:tgtEl>
                                      </p:cBhvr>
                                      <p:to x="100000" y="90000"/>
                                    </p:animScale>
                                    <p:animScale>
                                      <p:cBhvr>
                                        <p:cTn id="144" dur="166" decel="50000">
                                          <p:stCondLst>
                                            <p:cond delay="1668"/>
                                          </p:stCondLst>
                                        </p:cTn>
                                        <p:tgtEl>
                                          <p:spTgt spid="2">
                                            <p:txEl>
                                              <p:pRg st="7" end="7"/>
                                            </p:txEl>
                                          </p:spTgt>
                                        </p:tgtEl>
                                      </p:cBhvr>
                                      <p:to x="100000" y="100000"/>
                                    </p:animScale>
                                    <p:animScale>
                                      <p:cBhvr>
                                        <p:cTn id="145" dur="26">
                                          <p:stCondLst>
                                            <p:cond delay="1808"/>
                                          </p:stCondLst>
                                        </p:cTn>
                                        <p:tgtEl>
                                          <p:spTgt spid="2">
                                            <p:txEl>
                                              <p:pRg st="7" end="7"/>
                                            </p:txEl>
                                          </p:spTgt>
                                        </p:tgtEl>
                                      </p:cBhvr>
                                      <p:to x="100000" y="95000"/>
                                    </p:animScale>
                                    <p:animScale>
                                      <p:cBhvr>
                                        <p:cTn id="146" dur="166" decel="50000">
                                          <p:stCondLst>
                                            <p:cond delay="1834"/>
                                          </p:stCondLst>
                                        </p:cTn>
                                        <p:tgtEl>
                                          <p:spTgt spid="2">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2">
                                            <p:txEl>
                                              <p:pRg st="8" end="8"/>
                                            </p:txEl>
                                          </p:spTgt>
                                        </p:tgtEl>
                                        <p:attrNameLst>
                                          <p:attrName>style.visibility</p:attrName>
                                        </p:attrNameLst>
                                      </p:cBhvr>
                                      <p:to>
                                        <p:strVal val="visible"/>
                                      </p:to>
                                    </p:set>
                                    <p:animEffect transition="in" filter="wipe(down)">
                                      <p:cBhvr>
                                        <p:cTn id="151" dur="580">
                                          <p:stCondLst>
                                            <p:cond delay="0"/>
                                          </p:stCondLst>
                                        </p:cTn>
                                        <p:tgtEl>
                                          <p:spTgt spid="2">
                                            <p:txEl>
                                              <p:pRg st="8" end="8"/>
                                            </p:txEl>
                                          </p:spTgt>
                                        </p:tgtEl>
                                      </p:cBhvr>
                                    </p:animEffect>
                                    <p:anim calcmode="lin" valueType="num">
                                      <p:cBhvr>
                                        <p:cTn id="152"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txEl>
                                              <p:pRg st="8" end="8"/>
                                            </p:txEl>
                                          </p:spTgt>
                                        </p:tgtEl>
                                      </p:cBhvr>
                                      <p:to x="100000" y="60000"/>
                                    </p:animScale>
                                    <p:animScale>
                                      <p:cBhvr>
                                        <p:cTn id="158" dur="166" decel="50000">
                                          <p:stCondLst>
                                            <p:cond delay="676"/>
                                          </p:stCondLst>
                                        </p:cTn>
                                        <p:tgtEl>
                                          <p:spTgt spid="2">
                                            <p:txEl>
                                              <p:pRg st="8" end="8"/>
                                            </p:txEl>
                                          </p:spTgt>
                                        </p:tgtEl>
                                      </p:cBhvr>
                                      <p:to x="100000" y="100000"/>
                                    </p:animScale>
                                    <p:animScale>
                                      <p:cBhvr>
                                        <p:cTn id="159" dur="26">
                                          <p:stCondLst>
                                            <p:cond delay="1312"/>
                                          </p:stCondLst>
                                        </p:cTn>
                                        <p:tgtEl>
                                          <p:spTgt spid="2">
                                            <p:txEl>
                                              <p:pRg st="8" end="8"/>
                                            </p:txEl>
                                          </p:spTgt>
                                        </p:tgtEl>
                                      </p:cBhvr>
                                      <p:to x="100000" y="80000"/>
                                    </p:animScale>
                                    <p:animScale>
                                      <p:cBhvr>
                                        <p:cTn id="160" dur="166" decel="50000">
                                          <p:stCondLst>
                                            <p:cond delay="1338"/>
                                          </p:stCondLst>
                                        </p:cTn>
                                        <p:tgtEl>
                                          <p:spTgt spid="2">
                                            <p:txEl>
                                              <p:pRg st="8" end="8"/>
                                            </p:txEl>
                                          </p:spTgt>
                                        </p:tgtEl>
                                      </p:cBhvr>
                                      <p:to x="100000" y="100000"/>
                                    </p:animScale>
                                    <p:animScale>
                                      <p:cBhvr>
                                        <p:cTn id="161" dur="26">
                                          <p:stCondLst>
                                            <p:cond delay="1642"/>
                                          </p:stCondLst>
                                        </p:cTn>
                                        <p:tgtEl>
                                          <p:spTgt spid="2">
                                            <p:txEl>
                                              <p:pRg st="8" end="8"/>
                                            </p:txEl>
                                          </p:spTgt>
                                        </p:tgtEl>
                                      </p:cBhvr>
                                      <p:to x="100000" y="90000"/>
                                    </p:animScale>
                                    <p:animScale>
                                      <p:cBhvr>
                                        <p:cTn id="162" dur="166" decel="50000">
                                          <p:stCondLst>
                                            <p:cond delay="1668"/>
                                          </p:stCondLst>
                                        </p:cTn>
                                        <p:tgtEl>
                                          <p:spTgt spid="2">
                                            <p:txEl>
                                              <p:pRg st="8" end="8"/>
                                            </p:txEl>
                                          </p:spTgt>
                                        </p:tgtEl>
                                      </p:cBhvr>
                                      <p:to x="100000" y="100000"/>
                                    </p:animScale>
                                    <p:animScale>
                                      <p:cBhvr>
                                        <p:cTn id="163" dur="26">
                                          <p:stCondLst>
                                            <p:cond delay="1808"/>
                                          </p:stCondLst>
                                        </p:cTn>
                                        <p:tgtEl>
                                          <p:spTgt spid="2">
                                            <p:txEl>
                                              <p:pRg st="8" end="8"/>
                                            </p:txEl>
                                          </p:spTgt>
                                        </p:tgtEl>
                                      </p:cBhvr>
                                      <p:to x="100000" y="95000"/>
                                    </p:animScale>
                                    <p:animScale>
                                      <p:cBhvr>
                                        <p:cTn id="164" dur="166" decel="50000">
                                          <p:stCondLst>
                                            <p:cond delay="1834"/>
                                          </p:stCondLst>
                                        </p:cTn>
                                        <p:tgtEl>
                                          <p:spTgt spid="2">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nodeType="clickEffect">
                                  <p:stCondLst>
                                    <p:cond delay="0"/>
                                  </p:stCondLst>
                                  <p:childTnLst>
                                    <p:set>
                                      <p:cBhvr>
                                        <p:cTn id="168" dur="1" fill="hold">
                                          <p:stCondLst>
                                            <p:cond delay="0"/>
                                          </p:stCondLst>
                                        </p:cTn>
                                        <p:tgtEl>
                                          <p:spTgt spid="2">
                                            <p:txEl>
                                              <p:pRg st="9" end="9"/>
                                            </p:txEl>
                                          </p:spTgt>
                                        </p:tgtEl>
                                        <p:attrNameLst>
                                          <p:attrName>style.visibility</p:attrName>
                                        </p:attrNameLst>
                                      </p:cBhvr>
                                      <p:to>
                                        <p:strVal val="visible"/>
                                      </p:to>
                                    </p:set>
                                    <p:animEffect transition="in" filter="wipe(down)">
                                      <p:cBhvr>
                                        <p:cTn id="169" dur="580">
                                          <p:stCondLst>
                                            <p:cond delay="0"/>
                                          </p:stCondLst>
                                        </p:cTn>
                                        <p:tgtEl>
                                          <p:spTgt spid="2">
                                            <p:txEl>
                                              <p:pRg st="9" end="9"/>
                                            </p:txEl>
                                          </p:spTgt>
                                        </p:tgtEl>
                                      </p:cBhvr>
                                    </p:animEffect>
                                    <p:anim calcmode="lin" valueType="num">
                                      <p:cBhvr>
                                        <p:cTn id="170"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2">
                                            <p:txEl>
                                              <p:pRg st="9" end="9"/>
                                            </p:txEl>
                                          </p:spTgt>
                                        </p:tgtEl>
                                      </p:cBhvr>
                                      <p:to x="100000" y="60000"/>
                                    </p:animScale>
                                    <p:animScale>
                                      <p:cBhvr>
                                        <p:cTn id="176" dur="166" decel="50000">
                                          <p:stCondLst>
                                            <p:cond delay="676"/>
                                          </p:stCondLst>
                                        </p:cTn>
                                        <p:tgtEl>
                                          <p:spTgt spid="2">
                                            <p:txEl>
                                              <p:pRg st="9" end="9"/>
                                            </p:txEl>
                                          </p:spTgt>
                                        </p:tgtEl>
                                      </p:cBhvr>
                                      <p:to x="100000" y="100000"/>
                                    </p:animScale>
                                    <p:animScale>
                                      <p:cBhvr>
                                        <p:cTn id="177" dur="26">
                                          <p:stCondLst>
                                            <p:cond delay="1312"/>
                                          </p:stCondLst>
                                        </p:cTn>
                                        <p:tgtEl>
                                          <p:spTgt spid="2">
                                            <p:txEl>
                                              <p:pRg st="9" end="9"/>
                                            </p:txEl>
                                          </p:spTgt>
                                        </p:tgtEl>
                                      </p:cBhvr>
                                      <p:to x="100000" y="80000"/>
                                    </p:animScale>
                                    <p:animScale>
                                      <p:cBhvr>
                                        <p:cTn id="178" dur="166" decel="50000">
                                          <p:stCondLst>
                                            <p:cond delay="1338"/>
                                          </p:stCondLst>
                                        </p:cTn>
                                        <p:tgtEl>
                                          <p:spTgt spid="2">
                                            <p:txEl>
                                              <p:pRg st="9" end="9"/>
                                            </p:txEl>
                                          </p:spTgt>
                                        </p:tgtEl>
                                      </p:cBhvr>
                                      <p:to x="100000" y="100000"/>
                                    </p:animScale>
                                    <p:animScale>
                                      <p:cBhvr>
                                        <p:cTn id="179" dur="26">
                                          <p:stCondLst>
                                            <p:cond delay="1642"/>
                                          </p:stCondLst>
                                        </p:cTn>
                                        <p:tgtEl>
                                          <p:spTgt spid="2">
                                            <p:txEl>
                                              <p:pRg st="9" end="9"/>
                                            </p:txEl>
                                          </p:spTgt>
                                        </p:tgtEl>
                                      </p:cBhvr>
                                      <p:to x="100000" y="90000"/>
                                    </p:animScale>
                                    <p:animScale>
                                      <p:cBhvr>
                                        <p:cTn id="180" dur="166" decel="50000">
                                          <p:stCondLst>
                                            <p:cond delay="1668"/>
                                          </p:stCondLst>
                                        </p:cTn>
                                        <p:tgtEl>
                                          <p:spTgt spid="2">
                                            <p:txEl>
                                              <p:pRg st="9" end="9"/>
                                            </p:txEl>
                                          </p:spTgt>
                                        </p:tgtEl>
                                      </p:cBhvr>
                                      <p:to x="100000" y="100000"/>
                                    </p:animScale>
                                    <p:animScale>
                                      <p:cBhvr>
                                        <p:cTn id="181" dur="26">
                                          <p:stCondLst>
                                            <p:cond delay="1808"/>
                                          </p:stCondLst>
                                        </p:cTn>
                                        <p:tgtEl>
                                          <p:spTgt spid="2">
                                            <p:txEl>
                                              <p:pRg st="9" end="9"/>
                                            </p:txEl>
                                          </p:spTgt>
                                        </p:tgtEl>
                                      </p:cBhvr>
                                      <p:to x="100000" y="95000"/>
                                    </p:animScale>
                                    <p:animScale>
                                      <p:cBhvr>
                                        <p:cTn id="182" dur="166" decel="50000">
                                          <p:stCondLst>
                                            <p:cond delay="1834"/>
                                          </p:stCondLst>
                                        </p:cTn>
                                        <p:tgtEl>
                                          <p:spTgt spid="2">
                                            <p:txEl>
                                              <p:pRg st="9" end="9"/>
                                            </p:txEl>
                                          </p:spTgt>
                                        </p:tgtEl>
                                      </p:cBhvr>
                                      <p:to x="100000" y="100000"/>
                                    </p:animScale>
                                  </p:childTnLst>
                                </p:cTn>
                              </p:par>
                              <p:par>
                                <p:cTn id="183" presetID="26" presetClass="entr" presetSubtype="0" fill="hold" nodeType="withEffect">
                                  <p:stCondLst>
                                    <p:cond delay="0"/>
                                  </p:stCondLst>
                                  <p:childTnLst>
                                    <p:set>
                                      <p:cBhvr>
                                        <p:cTn id="184" dur="1" fill="hold">
                                          <p:stCondLst>
                                            <p:cond delay="0"/>
                                          </p:stCondLst>
                                        </p:cTn>
                                        <p:tgtEl>
                                          <p:spTgt spid="2">
                                            <p:txEl>
                                              <p:pRg st="10" end="10"/>
                                            </p:txEl>
                                          </p:spTgt>
                                        </p:tgtEl>
                                        <p:attrNameLst>
                                          <p:attrName>style.visibility</p:attrName>
                                        </p:attrNameLst>
                                      </p:cBhvr>
                                      <p:to>
                                        <p:strVal val="visible"/>
                                      </p:to>
                                    </p:set>
                                    <p:animEffect transition="in" filter="wipe(down)">
                                      <p:cBhvr>
                                        <p:cTn id="185" dur="580">
                                          <p:stCondLst>
                                            <p:cond delay="0"/>
                                          </p:stCondLst>
                                        </p:cTn>
                                        <p:tgtEl>
                                          <p:spTgt spid="2">
                                            <p:txEl>
                                              <p:pRg st="10" end="10"/>
                                            </p:txEl>
                                          </p:spTgt>
                                        </p:tgtEl>
                                      </p:cBhvr>
                                    </p:animEffect>
                                    <p:anim calcmode="lin" valueType="num">
                                      <p:cBhvr>
                                        <p:cTn id="186"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2">
                                            <p:txEl>
                                              <p:pRg st="10" end="10"/>
                                            </p:txEl>
                                          </p:spTgt>
                                        </p:tgtEl>
                                      </p:cBhvr>
                                      <p:to x="100000" y="60000"/>
                                    </p:animScale>
                                    <p:animScale>
                                      <p:cBhvr>
                                        <p:cTn id="192" dur="166" decel="50000">
                                          <p:stCondLst>
                                            <p:cond delay="676"/>
                                          </p:stCondLst>
                                        </p:cTn>
                                        <p:tgtEl>
                                          <p:spTgt spid="2">
                                            <p:txEl>
                                              <p:pRg st="10" end="10"/>
                                            </p:txEl>
                                          </p:spTgt>
                                        </p:tgtEl>
                                      </p:cBhvr>
                                      <p:to x="100000" y="100000"/>
                                    </p:animScale>
                                    <p:animScale>
                                      <p:cBhvr>
                                        <p:cTn id="193" dur="26">
                                          <p:stCondLst>
                                            <p:cond delay="1312"/>
                                          </p:stCondLst>
                                        </p:cTn>
                                        <p:tgtEl>
                                          <p:spTgt spid="2">
                                            <p:txEl>
                                              <p:pRg st="10" end="10"/>
                                            </p:txEl>
                                          </p:spTgt>
                                        </p:tgtEl>
                                      </p:cBhvr>
                                      <p:to x="100000" y="80000"/>
                                    </p:animScale>
                                    <p:animScale>
                                      <p:cBhvr>
                                        <p:cTn id="194" dur="166" decel="50000">
                                          <p:stCondLst>
                                            <p:cond delay="1338"/>
                                          </p:stCondLst>
                                        </p:cTn>
                                        <p:tgtEl>
                                          <p:spTgt spid="2">
                                            <p:txEl>
                                              <p:pRg st="10" end="10"/>
                                            </p:txEl>
                                          </p:spTgt>
                                        </p:tgtEl>
                                      </p:cBhvr>
                                      <p:to x="100000" y="100000"/>
                                    </p:animScale>
                                    <p:animScale>
                                      <p:cBhvr>
                                        <p:cTn id="195" dur="26">
                                          <p:stCondLst>
                                            <p:cond delay="1642"/>
                                          </p:stCondLst>
                                        </p:cTn>
                                        <p:tgtEl>
                                          <p:spTgt spid="2">
                                            <p:txEl>
                                              <p:pRg st="10" end="10"/>
                                            </p:txEl>
                                          </p:spTgt>
                                        </p:tgtEl>
                                      </p:cBhvr>
                                      <p:to x="100000" y="90000"/>
                                    </p:animScale>
                                    <p:animScale>
                                      <p:cBhvr>
                                        <p:cTn id="196" dur="166" decel="50000">
                                          <p:stCondLst>
                                            <p:cond delay="1668"/>
                                          </p:stCondLst>
                                        </p:cTn>
                                        <p:tgtEl>
                                          <p:spTgt spid="2">
                                            <p:txEl>
                                              <p:pRg st="10" end="10"/>
                                            </p:txEl>
                                          </p:spTgt>
                                        </p:tgtEl>
                                      </p:cBhvr>
                                      <p:to x="100000" y="100000"/>
                                    </p:animScale>
                                    <p:animScale>
                                      <p:cBhvr>
                                        <p:cTn id="197" dur="26">
                                          <p:stCondLst>
                                            <p:cond delay="1808"/>
                                          </p:stCondLst>
                                        </p:cTn>
                                        <p:tgtEl>
                                          <p:spTgt spid="2">
                                            <p:txEl>
                                              <p:pRg st="10" end="10"/>
                                            </p:txEl>
                                          </p:spTgt>
                                        </p:tgtEl>
                                      </p:cBhvr>
                                      <p:to x="100000" y="95000"/>
                                    </p:animScale>
                                    <p:animScale>
                                      <p:cBhvr>
                                        <p:cTn id="198" dur="166" decel="50000">
                                          <p:stCondLst>
                                            <p:cond delay="1834"/>
                                          </p:stCondLst>
                                        </p:cTn>
                                        <p:tgtEl>
                                          <p:spTgt spid="2">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mapsofworld.com/images/europe-ma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3" y="228600"/>
            <a:ext cx="8513233" cy="6384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188761"/>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199"/>
            <a:ext cx="7848600" cy="4524315"/>
          </a:xfrm>
          <a:prstGeom prst="rect">
            <a:avLst/>
          </a:prstGeom>
          <a:noFill/>
        </p:spPr>
        <p:txBody>
          <a:bodyPr wrap="square" rtlCol="0">
            <a:spAutoFit/>
          </a:bodyPr>
          <a:lstStyle/>
          <a:p>
            <a:r>
              <a:rPr lang="en-US" dirty="0" smtClean="0"/>
              <a:t>These figures are approximately 10 -12 years old and are only estimates.</a:t>
            </a:r>
          </a:p>
          <a:p>
            <a:endParaRPr lang="en-US" dirty="0"/>
          </a:p>
          <a:p>
            <a:endParaRPr lang="en-US" dirty="0" smtClean="0"/>
          </a:p>
          <a:p>
            <a:endParaRPr lang="en-US" dirty="0" smtClean="0"/>
          </a:p>
          <a:p>
            <a:r>
              <a:rPr lang="en-US" dirty="0" smtClean="0"/>
              <a:t>Sources:</a:t>
            </a:r>
          </a:p>
          <a:p>
            <a:r>
              <a:rPr lang="en-US" dirty="0" smtClean="0">
                <a:hlinkClick r:id="rId2"/>
              </a:rPr>
              <a:t>http://german.about.com/od/culture/a/germanspoken_3.htm</a:t>
            </a:r>
            <a:endParaRPr lang="en-US" dirty="0" smtClean="0"/>
          </a:p>
          <a:p>
            <a:r>
              <a:rPr lang="en-US" dirty="0" smtClean="0">
                <a:solidFill>
                  <a:srgbClr val="0070C0"/>
                </a:solidFill>
                <a:hlinkClick r:id="rId3"/>
              </a:rPr>
              <a:t>http://www.google.com/imgres?q=map+western+europe+printable&amp;um</a:t>
            </a:r>
            <a:r>
              <a:rPr lang="en-US" dirty="0" smtClean="0">
                <a:solidFill>
                  <a:srgbClr val="0070C0"/>
                </a:solidFill>
              </a:rPr>
              <a:t>=1&amp;hl=en&amp;safe=active&amp;sa=N&amp;biw=1024&amp;bih=587&amp;tbm=isch&amp;tbnid=Tt_pCzhwFLyKGM:&amp;imgrefurl=http://www.mapsofworld.com/europepoliticalmap.htm&amp;docid=QeFwRWvtCLRT_M&amp;imgurl=http://www.mapsofworld.com/images/europemap.jpg&amp;w=800&amp;h=600&amp;ei=1kIhT_KuIIaftwfqq6CiCw&amp;zoom=1&amp;iact=hc&amp;vpx=618&amp;vpy=236&amp;dur=311&amp;hovh=194&amp;hovw=259&amp;tx=131&amp;ty=112&amp;sig=105862643221085640741&amp;page=1&amp;tbnh=115&amp;tbnw=153&amp;start=0&amp;ndsp=18&amp;ved=1t:429,r:16,s:0</a:t>
            </a:r>
          </a:p>
          <a:p>
            <a:endParaRPr lang="en-US" dirty="0"/>
          </a:p>
        </p:txBody>
      </p:sp>
    </p:spTree>
    <p:extLst>
      <p:ext uri="{BB962C8B-B14F-4D97-AF65-F5344CB8AC3E}">
        <p14:creationId xmlns:p14="http://schemas.microsoft.com/office/powerpoint/2010/main" val="3107735904"/>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283</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Bullitt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Swift, Pam</dc:creator>
  <cp:lastModifiedBy>Swift, Pam</cp:lastModifiedBy>
  <cp:revision>12</cp:revision>
  <dcterms:created xsi:type="dcterms:W3CDTF">2012-01-26T11:35:30Z</dcterms:created>
  <dcterms:modified xsi:type="dcterms:W3CDTF">2015-02-10T12:39:53Z</dcterms:modified>
</cp:coreProperties>
</file>