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F08B-EA39-4C6A-8DC7-5DA8A7EB3CCB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8F81-4ECC-4FF2-85B0-9B3865BF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4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F08B-EA39-4C6A-8DC7-5DA8A7EB3CCB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8F81-4ECC-4FF2-85B0-9B3865BF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8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F08B-EA39-4C6A-8DC7-5DA8A7EB3CCB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8F81-4ECC-4FF2-85B0-9B3865BF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7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F08B-EA39-4C6A-8DC7-5DA8A7EB3CCB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8F81-4ECC-4FF2-85B0-9B3865BF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8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F08B-EA39-4C6A-8DC7-5DA8A7EB3CCB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8F81-4ECC-4FF2-85B0-9B3865BF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2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F08B-EA39-4C6A-8DC7-5DA8A7EB3CCB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8F81-4ECC-4FF2-85B0-9B3865BF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4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F08B-EA39-4C6A-8DC7-5DA8A7EB3CCB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8F81-4ECC-4FF2-85B0-9B3865BF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97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F08B-EA39-4C6A-8DC7-5DA8A7EB3CCB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8F81-4ECC-4FF2-85B0-9B3865BF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4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F08B-EA39-4C6A-8DC7-5DA8A7EB3CCB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8F81-4ECC-4FF2-85B0-9B3865BF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9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F08B-EA39-4C6A-8DC7-5DA8A7EB3CCB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8F81-4ECC-4FF2-85B0-9B3865BF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7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F08B-EA39-4C6A-8DC7-5DA8A7EB3CCB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8F81-4ECC-4FF2-85B0-9B3865BF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4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1F08B-EA39-4C6A-8DC7-5DA8A7EB3CCB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F8F81-4ECC-4FF2-85B0-9B3865BF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nelyplanet.com/dest/pac/tah.htm" TargetMode="External"/><Relationship Id="rId3" Type="http://schemas.openxmlformats.org/officeDocument/2006/relationships/image" Target="../media/image13.gif"/><Relationship Id="rId7" Type="http://schemas.openxmlformats.org/officeDocument/2006/relationships/image" Target="../media/image15.gif"/><Relationship Id="rId2" Type="http://schemas.openxmlformats.org/officeDocument/2006/relationships/hyperlink" Target="http://ht.orientation.com/eg/hom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onelyplanet.com/dest/car/guad.htm" TargetMode="External"/><Relationship Id="rId11" Type="http://schemas.openxmlformats.org/officeDocument/2006/relationships/image" Target="../media/image17.gif"/><Relationship Id="rId5" Type="http://schemas.openxmlformats.org/officeDocument/2006/relationships/image" Target="../media/image14.gif"/><Relationship Id="rId10" Type="http://schemas.openxmlformats.org/officeDocument/2006/relationships/hyperlink" Target="http://www.travelfile.com/htbin/www_srch?PRODUCT_AZ=TVL&amp;NAV_PATH=TVLDP&amp;SRCH_DST_AZ=TONTOUTA_NEW_CALEDONIA.html" TargetMode="External"/><Relationship Id="rId4" Type="http://schemas.openxmlformats.org/officeDocument/2006/relationships/hyperlink" Target="http://www.lonelyplanet.com/dest/car/mar.htm" TargetMode="External"/><Relationship Id="rId9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nelyplanet.com/dest/eur/mon.htm" TargetMode="External"/><Relationship Id="rId3" Type="http://schemas.openxmlformats.org/officeDocument/2006/relationships/image" Target="../media/image18.gif"/><Relationship Id="rId7" Type="http://schemas.openxmlformats.org/officeDocument/2006/relationships/image" Target="../media/image20.gif"/><Relationship Id="rId2" Type="http://schemas.openxmlformats.org/officeDocument/2006/relationships/hyperlink" Target="http://www.lonelyplanet.com/dest/eur/fra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onelyplanet.com/dest/eur/lux.htm" TargetMode="External"/><Relationship Id="rId11" Type="http://schemas.openxmlformats.org/officeDocument/2006/relationships/image" Target="../media/image22.gif"/><Relationship Id="rId5" Type="http://schemas.openxmlformats.org/officeDocument/2006/relationships/image" Target="../media/image19.gif"/><Relationship Id="rId10" Type="http://schemas.openxmlformats.org/officeDocument/2006/relationships/hyperlink" Target="http://www.lonelyplanet.com/dest/eur/swi.htm" TargetMode="External"/><Relationship Id="rId4" Type="http://schemas.openxmlformats.org/officeDocument/2006/relationships/hyperlink" Target="http://www.lonelyplanet.com/dest/eur/bel.htm" TargetMode="External"/><Relationship Id="rId9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nelyplanet.com/dest/sea/camb.htm" TargetMode="External"/><Relationship Id="rId3" Type="http://schemas.openxmlformats.org/officeDocument/2006/relationships/image" Target="../media/image23.gif"/><Relationship Id="rId7" Type="http://schemas.openxmlformats.org/officeDocument/2006/relationships/image" Target="../media/image25.gif"/><Relationship Id="rId2" Type="http://schemas.openxmlformats.org/officeDocument/2006/relationships/hyperlink" Target="http://www.lonelyplanet.com/dest/sam/fgu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onelyplanet.com/dest/sea/laos.htm" TargetMode="External"/><Relationship Id="rId5" Type="http://schemas.openxmlformats.org/officeDocument/2006/relationships/image" Target="../media/image24.gif"/><Relationship Id="rId4" Type="http://schemas.openxmlformats.org/officeDocument/2006/relationships/hyperlink" Target="http://www.lonelyplanet.com/dest/sea/vietnam.htm" TargetMode="External"/><Relationship Id="rId9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hyperlink" Target="http://www.lonelyplanet.com/dest/afr/cot.htm" TargetMode="External"/><Relationship Id="rId18" Type="http://schemas.openxmlformats.org/officeDocument/2006/relationships/image" Target="../media/image35.gif"/><Relationship Id="rId26" Type="http://schemas.openxmlformats.org/officeDocument/2006/relationships/image" Target="../media/image39.gif"/><Relationship Id="rId39" Type="http://schemas.openxmlformats.org/officeDocument/2006/relationships/hyperlink" Target="http://www.lonelyplanet.com/dest/afr/cha.htm" TargetMode="External"/><Relationship Id="rId3" Type="http://schemas.openxmlformats.org/officeDocument/2006/relationships/image" Target="../media/image27.gif"/><Relationship Id="rId21" Type="http://schemas.openxmlformats.org/officeDocument/2006/relationships/hyperlink" Target="http://www.lonelyplanet.com/dest/afr/mad.htm" TargetMode="External"/><Relationship Id="rId34" Type="http://schemas.openxmlformats.org/officeDocument/2006/relationships/image" Target="../media/image43.gif"/><Relationship Id="rId42" Type="http://schemas.openxmlformats.org/officeDocument/2006/relationships/image" Target="../media/image47.gif"/><Relationship Id="rId7" Type="http://schemas.openxmlformats.org/officeDocument/2006/relationships/hyperlink" Target="http://www.lonelyplanet.com/dest/afr/buru.htm" TargetMode="External"/><Relationship Id="rId12" Type="http://schemas.openxmlformats.org/officeDocument/2006/relationships/image" Target="../media/image32.gif"/><Relationship Id="rId17" Type="http://schemas.openxmlformats.org/officeDocument/2006/relationships/hyperlink" Target="http://www.lonelyplanet.com/dest/afr/gab.htm" TargetMode="External"/><Relationship Id="rId25" Type="http://schemas.openxmlformats.org/officeDocument/2006/relationships/hyperlink" Target="http://www.lonelyplanet.com/dest/afr/mor.htm" TargetMode="External"/><Relationship Id="rId33" Type="http://schemas.openxmlformats.org/officeDocument/2006/relationships/hyperlink" Target="http://www.lonelyplanet.com/dest/afr/drc.htm" TargetMode="External"/><Relationship Id="rId38" Type="http://schemas.openxmlformats.org/officeDocument/2006/relationships/image" Target="../media/image45.gif"/><Relationship Id="rId46" Type="http://schemas.openxmlformats.org/officeDocument/2006/relationships/image" Target="../media/image49.gif"/><Relationship Id="rId2" Type="http://schemas.openxmlformats.org/officeDocument/2006/relationships/hyperlink" Target="http://www.lonelyplanet.com/dest/afr/alg.htm" TargetMode="External"/><Relationship Id="rId16" Type="http://schemas.openxmlformats.org/officeDocument/2006/relationships/image" Target="../media/image34.gif"/><Relationship Id="rId20" Type="http://schemas.openxmlformats.org/officeDocument/2006/relationships/image" Target="../media/image36.gif"/><Relationship Id="rId29" Type="http://schemas.openxmlformats.org/officeDocument/2006/relationships/hyperlink" Target="http://www.lonelyplanet.com/dest/afr/niger.htm" TargetMode="External"/><Relationship Id="rId41" Type="http://schemas.openxmlformats.org/officeDocument/2006/relationships/hyperlink" Target="http://www.lonelyplanet.com/dest/afr/tog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11" Type="http://schemas.openxmlformats.org/officeDocument/2006/relationships/hyperlink" Target="http://www.lonelyplanet.com/dest/afr/cog.htm" TargetMode="External"/><Relationship Id="rId24" Type="http://schemas.openxmlformats.org/officeDocument/2006/relationships/image" Target="../media/image38.gif"/><Relationship Id="rId32" Type="http://schemas.openxmlformats.org/officeDocument/2006/relationships/image" Target="../media/image42.gif"/><Relationship Id="rId37" Type="http://schemas.openxmlformats.org/officeDocument/2006/relationships/hyperlink" Target="http://www.lonelyplanet.com/dest/afr/sen.htm" TargetMode="External"/><Relationship Id="rId40" Type="http://schemas.openxmlformats.org/officeDocument/2006/relationships/image" Target="../media/image46.gif"/><Relationship Id="rId45" Type="http://schemas.openxmlformats.org/officeDocument/2006/relationships/hyperlink" Target="http://www.lonelyplanet.com/dest/afr/reu.htm" TargetMode="External"/><Relationship Id="rId5" Type="http://schemas.openxmlformats.org/officeDocument/2006/relationships/image" Target="../media/image28.gif"/><Relationship Id="rId15" Type="http://schemas.openxmlformats.org/officeDocument/2006/relationships/hyperlink" Target="http://www.lonelyplanet.com/dest/afr/dji.htm" TargetMode="External"/><Relationship Id="rId23" Type="http://schemas.openxmlformats.org/officeDocument/2006/relationships/hyperlink" Target="http://www.lonelyplanet.com/dest/afr/mali.htm" TargetMode="External"/><Relationship Id="rId28" Type="http://schemas.openxmlformats.org/officeDocument/2006/relationships/image" Target="../media/image40.gif"/><Relationship Id="rId36" Type="http://schemas.openxmlformats.org/officeDocument/2006/relationships/image" Target="../media/image44.gif"/><Relationship Id="rId10" Type="http://schemas.openxmlformats.org/officeDocument/2006/relationships/image" Target="../media/image31.gif"/><Relationship Id="rId19" Type="http://schemas.openxmlformats.org/officeDocument/2006/relationships/hyperlink" Target="http://www.lonelyplanet.com/dest/afr/gui.htm" TargetMode="External"/><Relationship Id="rId31" Type="http://schemas.openxmlformats.org/officeDocument/2006/relationships/hyperlink" Target="http://www.lonelyplanet.com/dest/afr/car.htm" TargetMode="External"/><Relationship Id="rId44" Type="http://schemas.openxmlformats.org/officeDocument/2006/relationships/image" Target="../media/image48.gif"/><Relationship Id="rId4" Type="http://schemas.openxmlformats.org/officeDocument/2006/relationships/hyperlink" Target="http://www.lonelyplanet.com/dest/afr/ben.htm" TargetMode="External"/><Relationship Id="rId9" Type="http://schemas.openxmlformats.org/officeDocument/2006/relationships/hyperlink" Target="http://www.lonelyplanet.com/dest/afr/cam.htm" TargetMode="External"/><Relationship Id="rId14" Type="http://schemas.openxmlformats.org/officeDocument/2006/relationships/image" Target="../media/image33.gif"/><Relationship Id="rId22" Type="http://schemas.openxmlformats.org/officeDocument/2006/relationships/image" Target="../media/image37.gif"/><Relationship Id="rId27" Type="http://schemas.openxmlformats.org/officeDocument/2006/relationships/hyperlink" Target="http://www.lonelyplanet.com/dest/afr/maun.htm" TargetMode="External"/><Relationship Id="rId30" Type="http://schemas.openxmlformats.org/officeDocument/2006/relationships/image" Target="../media/image41.gif"/><Relationship Id="rId35" Type="http://schemas.openxmlformats.org/officeDocument/2006/relationships/hyperlink" Target="http://www.lonelyplanet.com/dest/afr/rwa.htm" TargetMode="External"/><Relationship Id="rId43" Type="http://schemas.openxmlformats.org/officeDocument/2006/relationships/hyperlink" Target="http://www.lonelyplanet.com/dest/afr/tun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te.jhu.edu/techacademy/fellows/hintz/webquest2/sdhindex.html" TargetMode="External"/><Relationship Id="rId2" Type="http://schemas.openxmlformats.org/officeDocument/2006/relationships/hyperlink" Target="http://french.about.com/od/francophonie/ss/whatisfrench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lIGzg2ehdyk" TargetMode="External"/><Relationship Id="rId5" Type="http://schemas.openxmlformats.org/officeDocument/2006/relationships/hyperlink" Target="https://ah-bon-french.wikispaces.com/file/view/Why+Learn+French" TargetMode="External"/><Relationship Id="rId4" Type="http://schemas.openxmlformats.org/officeDocument/2006/relationships/hyperlink" Target="http://nationsonline.org/oneworld/countries_by_languages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emf"/><Relationship Id="rId7" Type="http://schemas.openxmlformats.org/officeDocument/2006/relationships/image" Target="../media/image8.w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lonelyplanet.com/dest/nam/can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hyperlink" Target="http://www.lonelyplanet.com/dest/nam/new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3" y="381000"/>
            <a:ext cx="917985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357" y="685800"/>
            <a:ext cx="86868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dirty="0" err="1" smtClean="0">
                <a:solidFill>
                  <a:srgbClr val="FF0000"/>
                </a:solidFill>
              </a:rPr>
              <a:t>Où</a:t>
            </a:r>
            <a:r>
              <a:rPr lang="en-US" sz="12500" dirty="0" smtClean="0"/>
              <a:t> </a:t>
            </a:r>
          </a:p>
          <a:p>
            <a:pPr algn="ctr"/>
            <a:r>
              <a:rPr lang="en-US" sz="12500" dirty="0" err="1" smtClean="0">
                <a:solidFill>
                  <a:schemeClr val="bg1"/>
                </a:solidFill>
              </a:rPr>
              <a:t>pa</a:t>
            </a:r>
            <a:r>
              <a:rPr lang="en-US" sz="12500" dirty="0" err="1" smtClean="0">
                <a:solidFill>
                  <a:srgbClr val="FF0000"/>
                </a:solidFill>
              </a:rPr>
              <a:t>rle</a:t>
            </a:r>
            <a:r>
              <a:rPr lang="en-US" sz="12500" dirty="0" smtClean="0">
                <a:solidFill>
                  <a:srgbClr val="FF0000"/>
                </a:solidFill>
              </a:rPr>
              <a:t>-t-</a:t>
            </a:r>
            <a:r>
              <a:rPr lang="en-US" sz="12500" dirty="0" smtClean="0">
                <a:solidFill>
                  <a:srgbClr val="0000FF"/>
                </a:solidFill>
              </a:rPr>
              <a:t>on</a:t>
            </a:r>
            <a:r>
              <a:rPr lang="en-US" sz="12500" dirty="0" smtClean="0"/>
              <a:t> </a:t>
            </a:r>
            <a:r>
              <a:rPr lang="en-US" sz="12500" dirty="0" err="1" smtClean="0">
                <a:solidFill>
                  <a:schemeClr val="bg1"/>
                </a:solidFill>
              </a:rPr>
              <a:t>fr</a:t>
            </a:r>
            <a:r>
              <a:rPr lang="en-US" sz="12500" dirty="0" err="1" smtClean="0">
                <a:solidFill>
                  <a:srgbClr val="FF0000"/>
                </a:solidFill>
              </a:rPr>
              <a:t>ançai</a:t>
            </a:r>
            <a:r>
              <a:rPr lang="en-US" sz="12500" dirty="0" err="1" smtClean="0">
                <a:solidFill>
                  <a:srgbClr val="0000FF"/>
                </a:solidFill>
              </a:rPr>
              <a:t>s</a:t>
            </a:r>
            <a:r>
              <a:rPr lang="en-US" sz="12500" dirty="0" smtClean="0">
                <a:solidFill>
                  <a:srgbClr val="0000FF"/>
                </a:solidFill>
              </a:rPr>
              <a:t>?</a:t>
            </a:r>
            <a:endParaRPr lang="en-US" sz="12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1143000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Islands</a:t>
            </a:r>
            <a:endParaRPr lang="en-US" dirty="0"/>
          </a:p>
        </p:txBody>
      </p:sp>
      <p:pic>
        <p:nvPicPr>
          <p:cNvPr id="3" name="Picture 2" descr="http://cte.jhu.edu/techacademy/fellows/hintz/webquest2/haiti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16764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cte.jhu.edu/techacademy/fellows/hintz/webquest2/martiniquef.gif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1600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cte.jhu.edu/techacademy/fellows/hintz/webquest2/gp-pp.gif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14478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cte.jhu.edu/techacademy/fellows/hintz/webquest2/tahiti.gif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14800"/>
            <a:ext cx="16002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cte.jhu.edu/techacademy/fellows/hintz/webquest2/ncaled.gif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750" y="4073494"/>
            <a:ext cx="1939649" cy="15653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143000" y="32766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Haiti		          Martinique	                 Guadeloupe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5867400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Tahiti			New Caledonia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5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2051923" y="3050836"/>
            <a:ext cx="5170646" cy="60960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 algn="ctr"/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europe</a:t>
            </a:r>
            <a:endParaRPr lang="en-US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 descr="http://cte.jhu.edu/techacademy/fellows/hintz/webquest2/france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5436"/>
            <a:ext cx="21336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cte.jhu.edu/techacademy/fellows/hintz/webquest2/belgium.gif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85800"/>
            <a:ext cx="1981200" cy="137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cte.jhu.edu/techacademy/fellows/hintz/webquest2/luxembrg.gif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5277"/>
            <a:ext cx="1981200" cy="1698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cte.jhu.edu/techacademy/fellows/hintz/webquest2/monaco.gif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83559"/>
            <a:ext cx="1828800" cy="1755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cte.jhu.edu/techacademy/fellows/hintz/webquest2/switzlnd.gif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28402"/>
            <a:ext cx="18288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219200" y="362840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2362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Belgium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3200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Luxembourg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0" y="5756293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Monaco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48400" y="5638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Switzerland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6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cte.jhu.edu/techacademy/fellows/hintz/webquest2/gf-indep.gif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74241"/>
            <a:ext cx="2590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South America				Asia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9718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French Guiana</a:t>
            </a:r>
            <a:endParaRPr lang="en-US" dirty="0"/>
          </a:p>
        </p:txBody>
      </p:sp>
      <p:pic>
        <p:nvPicPr>
          <p:cNvPr id="5" name="Picture 4" descr="http://cte.jhu.edu/techacademy/fellows/hintz/webquest2/vietnam.gif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19200"/>
            <a:ext cx="17526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cte.jhu.edu/techacademy/fellows/hintz/webquest2/laos.gif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82482"/>
            <a:ext cx="1752600" cy="90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cte.jhu.edu/techacademy/fellows/hintz/webquest2/cambodia.gif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46" y="4419600"/>
            <a:ext cx="1796753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890046" y="2514600"/>
            <a:ext cx="1644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Vietnam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90046" y="4038600"/>
            <a:ext cx="172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Laos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0" y="5791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Cambodia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3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28600"/>
            <a:ext cx="2908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nprior" pitchFamily="2" charset="0"/>
              </a:rPr>
              <a:t>Africa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nprior" pitchFamily="2" charset="0"/>
            </a:endParaRPr>
          </a:p>
        </p:txBody>
      </p:sp>
      <p:pic>
        <p:nvPicPr>
          <p:cNvPr id="3075" name="Picture 17" descr="Description: http://cte.jhu.edu/techacademy/fellows/hintz/webquest2/algeria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18" descr="Description: http://cte.jhu.edu/techacademy/fellows/hintz/webquest2/benin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9" descr="Description: http://cte.jhu.edu/techacademy/fellows/hintz/webquest2/burkina.gif">
            <a:hlinkClick r:id="rId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20" descr="Description: http://cte.jhu.edu/techacademy/fellows/hintz/webquest2/burundi.gif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59" y="1412905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21" descr="Description: http://cte.jhu.edu/techacademy/fellows/hintz/webquest2/cameroon.gif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09344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22" descr="Description: http://cte.jhu.edu/techacademy/fellows/hintz/webquest2/congo.gif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409344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23" descr="Description: http://cte.jhu.edu/techacademy/fellows/hintz/webquest2/ivrycost.gif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05869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24" descr="Description: http://cte.jhu.edu/techacademy/fellows/hintz/webquest2/djibouti.gif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46" y="2819400"/>
            <a:ext cx="1219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25" descr="Description: http://cte.jhu.edu/techacademy/fellows/hintz/webquest2/gabon.gif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9400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26" descr="Description: http://cte.jhu.edu/techacademy/fellows/hintz/webquest2/guinea.gif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642" y="2793050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27" descr="Description: http://cte.jhu.edu/techacademy/fellows/hintz/webquest2/malagass.gif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93050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28" descr="Description: http://cte.jhu.edu/techacademy/fellows/hintz/webquest2/mali.gif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211" y="2793050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29" descr="Description: http://cte.jhu.edu/techacademy/fellows/hintz/webquest2/morocco.gif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73540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30" descr="Description: http://cte.jhu.edu/techacademy/fellows/hintz/webquest2/mauritan.gif">
            <a:hlinkClick r:id="rId27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4097798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31" descr="Description: http://cte.jhu.edu/techacademy/fellows/hintz/webquest2/niger.gif">
            <a:hlinkClick r:id="rId29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97798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32" descr="Description: http://cte.jhu.edu/techacademy/fellows/hintz/webquest2/centafr.gif">
            <a:hlinkClick r:id="rId31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97798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33" descr="Description: http://cte.jhu.edu/techacademy/fellows/hintz/webquest2/zaire.gif">
            <a:hlinkClick r:id="rId33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68" y="4097798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34" descr="Description: http://cte.jhu.edu/techacademy/fellows/hintz/webquest2/rwanda.gif">
            <a:hlinkClick r:id="rId35"/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97798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35" descr="Description: http://cte.jhu.edu/techacademy/fellows/hintz/webquest2/senegal.gif">
            <a:hlinkClick r:id="rId37"/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523131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36" descr="Description: http://cte.jhu.edu/techacademy/fellows/hintz/webquest2/chad.gif">
            <a:hlinkClick r:id="rId39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075" y="5523131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37" descr="Description: http://cte.jhu.edu/techacademy/fellows/hintz/webquest2/togo.gif">
            <a:hlinkClick r:id="rId41"/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42" y="5523131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38" descr="Description: http://cte.jhu.edu/techacademy/fellows/hintz/webquest2/tunisia.gif">
            <a:hlinkClick r:id="rId43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56" y="5523131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39" descr="Description: http://cte.jhu.edu/techacademy/fellows/hintz/webquest2/re-t.gif">
            <a:hlinkClick r:id="rId45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585" y="5523131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5800" y="2209800"/>
            <a:ext cx="762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Algeria	      </a:t>
            </a:r>
            <a:r>
              <a:rPr lang="en-US" dirty="0" err="1" smtClean="0"/>
              <a:t>Bénin</a:t>
            </a:r>
            <a:r>
              <a:rPr lang="en-US" dirty="0" smtClean="0"/>
              <a:t>	           Burkina Faso	</a:t>
            </a:r>
            <a:r>
              <a:rPr lang="en-US" dirty="0"/>
              <a:t> </a:t>
            </a:r>
            <a:r>
              <a:rPr lang="en-US" dirty="0" smtClean="0"/>
              <a:t>          Burundi         Cameroon    Congo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36576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Ivory Coast   Djibouti              Gabon                  Guinea           Madagascar      Mali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4876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Morocco         Mauritania       Niger           Central African	Zaire	           Rwanda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Republic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6400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dirty="0" err="1" smtClean="0"/>
              <a:t>Sénégal</a:t>
            </a:r>
            <a:r>
              <a:rPr lang="en-US" dirty="0" smtClean="0"/>
              <a:t>              </a:t>
            </a:r>
            <a:r>
              <a:rPr lang="en-US" dirty="0" err="1" smtClean="0"/>
              <a:t>Tchad</a:t>
            </a:r>
            <a:r>
              <a:rPr lang="en-US" dirty="0" smtClean="0"/>
              <a:t>                   Togo                   Tunisia             </a:t>
            </a:r>
            <a:r>
              <a:rPr lang="en-US" dirty="0" err="1" smtClean="0"/>
              <a:t>Réunion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701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Sources: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http://french.about.com/od/francophonie/ss/whatisfrench.htm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cte.jhu.edu/techacademy/fellows/hintz/webquest2/sdhindex.html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nationsonline.org/oneworld/countries_by_languages.htm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ah-bon-french.wikispaces.com/file/view/Why+Learn+French</a:t>
            </a:r>
            <a:endParaRPr lang="en-US" dirty="0" smtClean="0"/>
          </a:p>
          <a:p>
            <a:r>
              <a:rPr lang="en-US">
                <a:hlinkClick r:id="rId6"/>
              </a:rPr>
              <a:t>https</a:t>
            </a:r>
            <a:r>
              <a:rPr lang="en-US">
                <a:hlinkClick r:id="rId6"/>
              </a:rPr>
              <a:t>://</a:t>
            </a:r>
            <a:r>
              <a:rPr lang="en-US" smtClean="0">
                <a:hlinkClick r:id="rId6"/>
              </a:rPr>
              <a:t>www.youtube.com/watch?v=lIGzg2ehdyk</a:t>
            </a:r>
            <a:endParaRPr lang="en-US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30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ld map showing French speaking count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8991600" cy="636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9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76200"/>
            <a:ext cx="868680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French is </a:t>
            </a:r>
            <a:r>
              <a:rPr lang="en-US" sz="4000" b="1" u="sng" dirty="0" smtClean="0">
                <a:solidFill>
                  <a:schemeClr val="bg1"/>
                </a:solidFill>
              </a:rPr>
              <a:t>the official language </a:t>
            </a:r>
            <a:r>
              <a:rPr lang="en-US" sz="4000" dirty="0" smtClean="0">
                <a:solidFill>
                  <a:schemeClr val="bg1"/>
                </a:solidFill>
              </a:rPr>
              <a:t>of: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Bénin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Burkina Faso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Central African Republic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   Democratic Republic of Congo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      Republic of Congo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         Côte d’Ivoire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            Gabon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               Guinea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                       Luxembourg</a:t>
            </a: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	      Mali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	     	         Monaco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		            Niger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		     	    </a:t>
            </a:r>
            <a:r>
              <a:rPr lang="en-US" sz="2800" dirty="0" err="1" smtClean="0">
                <a:solidFill>
                  <a:schemeClr val="bg1"/>
                </a:solidFill>
              </a:rPr>
              <a:t>Sénégal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			       Togo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3691"/>
            <a:ext cx="83058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French is also the official language </a:t>
            </a:r>
            <a:r>
              <a:rPr lang="en-US" sz="4400" u="sng" dirty="0" smtClean="0">
                <a:solidFill>
                  <a:schemeClr val="bg1"/>
                </a:solidFill>
              </a:rPr>
              <a:t>of France’s overseas territories: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French Guyana</a:t>
            </a:r>
          </a:p>
          <a:p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Guadeloupe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     Martinique</a:t>
            </a:r>
          </a:p>
          <a:p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    La </a:t>
            </a:r>
            <a:r>
              <a:rPr lang="en-US" sz="3600" dirty="0" err="1" smtClean="0">
                <a:solidFill>
                  <a:schemeClr val="bg1"/>
                </a:solidFill>
              </a:rPr>
              <a:t>Réunion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       French Polynesia</a:t>
            </a:r>
          </a:p>
          <a:p>
            <a:r>
              <a:rPr lang="en-US" sz="3600" dirty="0">
                <a:solidFill>
                  <a:schemeClr val="bg1"/>
                </a:solidFill>
              </a:rPr>
              <a:t>	 </a:t>
            </a:r>
            <a:r>
              <a:rPr lang="en-US" sz="3600" dirty="0" smtClean="0">
                <a:solidFill>
                  <a:schemeClr val="bg1"/>
                </a:solidFill>
              </a:rPr>
              <a:t>      Mayotte</a:t>
            </a:r>
          </a:p>
          <a:p>
            <a:r>
              <a:rPr lang="en-US" sz="3600" dirty="0">
                <a:solidFill>
                  <a:schemeClr val="bg1"/>
                </a:solidFill>
              </a:rPr>
              <a:t>	 </a:t>
            </a:r>
            <a:r>
              <a:rPr lang="en-US" sz="3600" dirty="0" smtClean="0">
                <a:solidFill>
                  <a:schemeClr val="bg1"/>
                </a:solidFill>
              </a:rPr>
              <a:t>         New Caledonia</a:t>
            </a:r>
          </a:p>
          <a:p>
            <a:r>
              <a:rPr lang="en-US" sz="3600" dirty="0">
                <a:solidFill>
                  <a:schemeClr val="bg1"/>
                </a:solidFill>
              </a:rPr>
              <a:t>	</a:t>
            </a:r>
            <a:r>
              <a:rPr lang="en-US" sz="3600" dirty="0" smtClean="0">
                <a:solidFill>
                  <a:schemeClr val="bg1"/>
                </a:solidFill>
              </a:rPr>
              <a:t>	     St. Pierre et Miquelon</a:t>
            </a:r>
          </a:p>
          <a:p>
            <a:r>
              <a:rPr lang="en-US" sz="3600" dirty="0">
                <a:solidFill>
                  <a:schemeClr val="bg1"/>
                </a:solidFill>
              </a:rPr>
              <a:t>	</a:t>
            </a:r>
            <a:r>
              <a:rPr lang="en-US" sz="3600" dirty="0" smtClean="0">
                <a:solidFill>
                  <a:schemeClr val="bg1"/>
                </a:solidFill>
              </a:rPr>
              <a:t>	        Wallis et Futuna</a:t>
            </a:r>
          </a:p>
          <a:p>
            <a:r>
              <a:rPr lang="en-US" sz="3600" dirty="0">
                <a:solidFill>
                  <a:schemeClr val="bg1"/>
                </a:solidFill>
              </a:rPr>
              <a:t>	</a:t>
            </a:r>
            <a:r>
              <a:rPr lang="en-US" sz="3600" dirty="0" smtClean="0">
                <a:solidFill>
                  <a:schemeClr val="bg1"/>
                </a:solidFill>
              </a:rPr>
              <a:t>French southern and Antarctic lands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9496" y="76200"/>
            <a:ext cx="9212137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</a:rPr>
              <a:t>French is also </a:t>
            </a:r>
            <a:r>
              <a:rPr lang="en-US" sz="4400" b="1" u="sng" dirty="0" smtClean="0">
                <a:solidFill>
                  <a:srgbClr val="0000FF"/>
                </a:solidFill>
              </a:rPr>
              <a:t>the official language </a:t>
            </a:r>
          </a:p>
          <a:p>
            <a:pPr algn="ctr"/>
            <a:r>
              <a:rPr lang="en-US" sz="4400" b="1" dirty="0" smtClean="0">
                <a:solidFill>
                  <a:srgbClr val="0000FF"/>
                </a:solidFill>
              </a:rPr>
              <a:t>of certain regions of multilingual </a:t>
            </a:r>
          </a:p>
          <a:p>
            <a:pPr algn="ctr"/>
            <a:r>
              <a:rPr lang="en-US" sz="4400" b="1" dirty="0" smtClean="0">
                <a:solidFill>
                  <a:srgbClr val="0000FF"/>
                </a:solidFill>
              </a:rPr>
              <a:t>countries: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Belgium:  </a:t>
            </a:r>
            <a:r>
              <a:rPr lang="en-US" sz="4400" b="1" dirty="0" err="1" smtClean="0">
                <a:solidFill>
                  <a:srgbClr val="FF0000"/>
                </a:solidFill>
              </a:rPr>
              <a:t>Wallonie</a:t>
            </a:r>
            <a:r>
              <a:rPr lang="en-US" sz="4400" b="1" dirty="0" smtClean="0">
                <a:solidFill>
                  <a:srgbClr val="FF0000"/>
                </a:solidFill>
              </a:rPr>
              <a:t> region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Canada:  Québec province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Switzerland:  Jura, Genève, Neuchâtel 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	</a:t>
            </a:r>
            <a:r>
              <a:rPr lang="en-US" sz="4400" b="1" dirty="0" smtClean="0">
                <a:solidFill>
                  <a:srgbClr val="FF0000"/>
                </a:solidFill>
              </a:rPr>
              <a:t>		   and Vaud districts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French is </a:t>
            </a:r>
            <a:r>
              <a:rPr lang="en-US" sz="3600" b="1" u="sng" dirty="0" smtClean="0"/>
              <a:t>one of the official languages </a:t>
            </a:r>
            <a:r>
              <a:rPr lang="en-US" sz="3600" dirty="0" smtClean="0"/>
              <a:t>of: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726893" y="948282"/>
            <a:ext cx="480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Belgium</a:t>
            </a:r>
          </a:p>
          <a:p>
            <a:r>
              <a:rPr lang="en-US" sz="2000" dirty="0" smtClean="0"/>
              <a:t>Burundi</a:t>
            </a:r>
          </a:p>
          <a:p>
            <a:r>
              <a:rPr lang="en-US" sz="2000" dirty="0" smtClean="0"/>
              <a:t>Cameroon</a:t>
            </a:r>
          </a:p>
          <a:p>
            <a:r>
              <a:rPr lang="en-US" sz="2000" dirty="0" smtClean="0"/>
              <a:t>Canada</a:t>
            </a:r>
          </a:p>
          <a:p>
            <a:r>
              <a:rPr lang="en-US" sz="2000" dirty="0" smtClean="0"/>
              <a:t>Chad</a:t>
            </a:r>
          </a:p>
          <a:p>
            <a:r>
              <a:rPr lang="en-US" sz="2000" dirty="0" smtClean="0"/>
              <a:t>Channel Islands (Guernsey and Jersey)</a:t>
            </a:r>
          </a:p>
          <a:p>
            <a:r>
              <a:rPr lang="en-US" sz="2000" dirty="0" smtClean="0"/>
              <a:t>Comoros</a:t>
            </a:r>
          </a:p>
          <a:p>
            <a:r>
              <a:rPr lang="en-US" sz="2000" dirty="0" smtClean="0"/>
              <a:t>Djibouti</a:t>
            </a:r>
          </a:p>
          <a:p>
            <a:r>
              <a:rPr lang="en-US" sz="2000" dirty="0" smtClean="0"/>
              <a:t>Equatorial Guinea</a:t>
            </a:r>
          </a:p>
          <a:p>
            <a:r>
              <a:rPr lang="en-US" sz="2000" dirty="0" smtClean="0"/>
              <a:t>Haiti (other official language is French Creole)</a:t>
            </a:r>
          </a:p>
          <a:p>
            <a:r>
              <a:rPr lang="en-US" sz="2000" dirty="0" smtClean="0"/>
              <a:t>Madagascar</a:t>
            </a:r>
          </a:p>
          <a:p>
            <a:r>
              <a:rPr lang="en-US" sz="2000" dirty="0" smtClean="0"/>
              <a:t>Rwanda</a:t>
            </a:r>
          </a:p>
          <a:p>
            <a:r>
              <a:rPr lang="en-US" sz="2000" dirty="0" smtClean="0"/>
              <a:t>Seychelles</a:t>
            </a:r>
          </a:p>
          <a:p>
            <a:r>
              <a:rPr lang="en-US" sz="2000" dirty="0" smtClean="0"/>
              <a:t>Switzerland</a:t>
            </a:r>
          </a:p>
          <a:p>
            <a:r>
              <a:rPr lang="en-US" sz="2000" dirty="0" smtClean="0"/>
              <a:t>Vanuatu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14800"/>
            <a:ext cx="2578344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" y="3714750"/>
            <a:ext cx="27717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pam\AppData\Local\Microsoft\Windows\Temporary Internet Files\Content.IE5\J00AD7NR\MC90018933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2084832" cy="13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m\AppData\Local\Microsoft\Windows\Temporary Internet Files\Content.IE5\N31JLD2L\MC90018934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58723"/>
            <a:ext cx="2084832" cy="13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am\AppData\Local\Microsoft\Windows\Temporary Internet Files\Content.IE5\3ASZ762F\MC90041158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892" y="4800600"/>
            <a:ext cx="1819275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am\AppData\Local\Microsoft\Windows\Temporary Internet Files\Content.IE5\3ASZ762F\MC90016166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495" y="2881118"/>
            <a:ext cx="1309737" cy="195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am\AppData\Local\Microsoft\Windows\Temporary Internet Files\Content.IE5\J00AD7NR\MC90040580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955" y="1219200"/>
            <a:ext cx="1689342" cy="166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8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686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French plays an important role, either as an administrative, commercial, or international language or simply has a significant French-speaking population:</a:t>
            </a:r>
          </a:p>
          <a:p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Algeria					Laos</a:t>
            </a:r>
          </a:p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Andorra				Lebanon</a:t>
            </a:r>
          </a:p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Argentina				Mauritania</a:t>
            </a:r>
          </a:p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Brazil					Mauritius</a:t>
            </a:r>
          </a:p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Cambodia				Morocco</a:t>
            </a:r>
          </a:p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Cape Verde				Poland</a:t>
            </a:r>
          </a:p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Dominica (French patois)		Saint Lucia</a:t>
            </a:r>
          </a:p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Egypt					Syria</a:t>
            </a:r>
          </a:p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Greece					Trinidad and Tobago</a:t>
            </a:r>
          </a:p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Grenada (French patois)		Tunisia</a:t>
            </a:r>
          </a:p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Guinea-Bissau				US (Louisiana, New England)</a:t>
            </a:r>
          </a:p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India					Vatican City</a:t>
            </a:r>
          </a:p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Italy (Valle d’Aosta)			Vietnam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38000">
              <a:srgbClr val="FF6633"/>
            </a:gs>
            <a:gs pos="68000">
              <a:srgbClr val="FFFF00"/>
            </a:gs>
            <a:gs pos="94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56" y="0"/>
            <a:ext cx="89154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French is one of the official working languages in the following international organizations:  (There are many more.)</a:t>
            </a:r>
          </a:p>
          <a:p>
            <a:r>
              <a:rPr lang="en-US" u="sng" dirty="0" smtClean="0"/>
              <a:t>Organization</a:t>
            </a:r>
            <a:r>
              <a:rPr lang="en-US" dirty="0" smtClean="0"/>
              <a:t>     </a:t>
            </a:r>
            <a:r>
              <a:rPr lang="en-US" u="sng" dirty="0" smtClean="0"/>
              <a:t>(# official languages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A</a:t>
            </a:r>
            <a:r>
              <a:rPr lang="en-US" sz="2400" dirty="0" smtClean="0"/>
              <a:t>frican Union (AU) (5)</a:t>
            </a:r>
          </a:p>
          <a:p>
            <a:r>
              <a:rPr lang="en-US" sz="2400" dirty="0" smtClean="0"/>
              <a:t>Amnesty International (4)</a:t>
            </a:r>
          </a:p>
          <a:p>
            <a:r>
              <a:rPr lang="en-US" sz="2400" dirty="0" smtClean="0"/>
              <a:t>Council of Europe (2)</a:t>
            </a:r>
          </a:p>
          <a:p>
            <a:r>
              <a:rPr lang="en-US" sz="2400" dirty="0" smtClean="0"/>
              <a:t>European Commission (3)</a:t>
            </a:r>
          </a:p>
          <a:p>
            <a:r>
              <a:rPr lang="en-US" sz="2400" dirty="0" smtClean="0"/>
              <a:t>Interpol (4)</a:t>
            </a:r>
          </a:p>
          <a:p>
            <a:r>
              <a:rPr lang="en-US" sz="2400" dirty="0" smtClean="0"/>
              <a:t>International Criminal Court (2)</a:t>
            </a:r>
          </a:p>
          <a:p>
            <a:r>
              <a:rPr lang="en-US" sz="2400" dirty="0" smtClean="0"/>
              <a:t>International Olympic Committee (2)</a:t>
            </a:r>
          </a:p>
          <a:p>
            <a:r>
              <a:rPr lang="en-US" sz="2400" dirty="0" smtClean="0"/>
              <a:t>International Organization for Standardization (ISO) (2)</a:t>
            </a:r>
          </a:p>
          <a:p>
            <a:r>
              <a:rPr lang="en-US" sz="2400" dirty="0" smtClean="0"/>
              <a:t>International Red Cross and Red Crescent (3)</a:t>
            </a:r>
          </a:p>
          <a:p>
            <a:r>
              <a:rPr lang="en-US" sz="2400" dirty="0" err="1" smtClean="0"/>
              <a:t>Médecins</a:t>
            </a:r>
            <a:r>
              <a:rPr lang="en-US" sz="2400" dirty="0" smtClean="0"/>
              <a:t> Sans </a:t>
            </a:r>
            <a:r>
              <a:rPr lang="en-US" sz="2400" dirty="0" err="1" smtClean="0"/>
              <a:t>Frontières</a:t>
            </a:r>
            <a:r>
              <a:rPr lang="en-US" sz="2400" dirty="0" smtClean="0"/>
              <a:t> (Doctors without Borders) (1)</a:t>
            </a:r>
          </a:p>
          <a:p>
            <a:r>
              <a:rPr lang="en-US" sz="2400" dirty="0" smtClean="0"/>
              <a:t>North American Free Trade Agreement (NAFTA) (3)</a:t>
            </a:r>
          </a:p>
          <a:p>
            <a:r>
              <a:rPr lang="en-US" sz="2400" dirty="0" smtClean="0"/>
              <a:t>North Atlantic Treaty Organization (NATO) (2)</a:t>
            </a:r>
          </a:p>
          <a:p>
            <a:r>
              <a:rPr lang="en-US" sz="2400" dirty="0" smtClean="0"/>
              <a:t>Organization for Economic Cooperation and Development (OECD) (2)</a:t>
            </a:r>
          </a:p>
          <a:p>
            <a:r>
              <a:rPr lang="en-US" sz="2400" dirty="0" smtClean="0"/>
              <a:t>United Nations (UN) (6)</a:t>
            </a:r>
          </a:p>
          <a:p>
            <a:r>
              <a:rPr lang="en-US" sz="2400" dirty="0" smtClean="0"/>
              <a:t>World Health Organization (WHO) (6)</a:t>
            </a:r>
          </a:p>
          <a:p>
            <a:r>
              <a:rPr lang="en-US" sz="2400" dirty="0" smtClean="0"/>
              <a:t>World Trade Organization (WTO) (3)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874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6" name="Picture 1" descr="Description: http://cte.jhu.edu/techacademy/fellows/hintz/webquest2/logo2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49" y="2057400"/>
            <a:ext cx="3152776" cy="15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5" name="Picture 2" descr="Description: http://cte.jhu.edu/techacademy/fellows/hintz/webquest2/la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11388"/>
            <a:ext cx="25908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498725" y="9906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NORTH AMERICA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" y="3962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Canada					Louisiana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38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362</Words>
  <Application>Microsoft Office PowerPoint</Application>
  <PresentationFormat>On-screen Show (4:3)</PresentationFormat>
  <Paragraphs>117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</dc:creator>
  <cp:lastModifiedBy>Swift, Pam</cp:lastModifiedBy>
  <cp:revision>13</cp:revision>
  <dcterms:created xsi:type="dcterms:W3CDTF">2012-01-18T21:13:12Z</dcterms:created>
  <dcterms:modified xsi:type="dcterms:W3CDTF">2015-02-09T14:38:53Z</dcterms:modified>
</cp:coreProperties>
</file>